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8.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5" r:id="rId2"/>
    <p:sldMasterId id="2147483713" r:id="rId3"/>
    <p:sldMasterId id="2147483719" r:id="rId4"/>
    <p:sldMasterId id="2147483725" r:id="rId5"/>
    <p:sldMasterId id="2147483730" r:id="rId6"/>
  </p:sldMasterIdLst>
  <p:notesMasterIdLst>
    <p:notesMasterId r:id="rId51"/>
  </p:notesMasterIdLst>
  <p:sldIdLst>
    <p:sldId id="368" r:id="rId7"/>
    <p:sldId id="305" r:id="rId8"/>
    <p:sldId id="373" r:id="rId9"/>
    <p:sldId id="375" r:id="rId10"/>
    <p:sldId id="298" r:id="rId11"/>
    <p:sldId id="2076137799" r:id="rId12"/>
    <p:sldId id="291" r:id="rId13"/>
    <p:sldId id="294" r:id="rId14"/>
    <p:sldId id="276" r:id="rId15"/>
    <p:sldId id="303" r:id="rId16"/>
    <p:sldId id="2076137800" r:id="rId17"/>
    <p:sldId id="300" r:id="rId18"/>
    <p:sldId id="297" r:id="rId19"/>
    <p:sldId id="295" r:id="rId20"/>
    <p:sldId id="374" r:id="rId21"/>
    <p:sldId id="257" r:id="rId22"/>
    <p:sldId id="2076137732" r:id="rId23"/>
    <p:sldId id="2076137771" r:id="rId24"/>
    <p:sldId id="296" r:id="rId25"/>
    <p:sldId id="2076137773" r:id="rId26"/>
    <p:sldId id="2076137774" r:id="rId27"/>
    <p:sldId id="2076137738" r:id="rId28"/>
    <p:sldId id="2076137796" r:id="rId29"/>
    <p:sldId id="287" r:id="rId30"/>
    <p:sldId id="2076137797" r:id="rId31"/>
    <p:sldId id="2076137798" r:id="rId32"/>
    <p:sldId id="2076137780" r:id="rId33"/>
    <p:sldId id="2076137781" r:id="rId34"/>
    <p:sldId id="302" r:id="rId35"/>
    <p:sldId id="304" r:id="rId36"/>
    <p:sldId id="2076137795" r:id="rId37"/>
    <p:sldId id="2076137794" r:id="rId38"/>
    <p:sldId id="2076137751" r:id="rId39"/>
    <p:sldId id="376" r:id="rId40"/>
    <p:sldId id="256" r:id="rId41"/>
    <p:sldId id="261" r:id="rId42"/>
    <p:sldId id="264" r:id="rId43"/>
    <p:sldId id="265" r:id="rId44"/>
    <p:sldId id="266" r:id="rId45"/>
    <p:sldId id="267" r:id="rId46"/>
    <p:sldId id="268" r:id="rId47"/>
    <p:sldId id="262" r:id="rId48"/>
    <p:sldId id="377" r:id="rId49"/>
    <p:sldId id="271" r:id="rId5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2" autoAdjust="0"/>
    <p:restoredTop sz="84688" autoAdjust="0"/>
  </p:normalViewPr>
  <p:slideViewPr>
    <p:cSldViewPr snapToGrid="0">
      <p:cViewPr varScale="1">
        <p:scale>
          <a:sx n="93" d="100"/>
          <a:sy n="93" d="100"/>
        </p:scale>
        <p:origin x="11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C4DD7-CC51-4FDE-9BB8-490F8C470F76}" type="datetimeFigureOut">
              <a:rPr lang="nl-NL" smtClean="0"/>
              <a:t>8-7-2024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FC17B0-D4D7-4A62-860E-72A3013054C1}" type="slidenum">
              <a:rPr lang="nl-NL" smtClean="0"/>
              <a:t>‹nr.›</a:t>
            </a:fld>
            <a:endParaRPr lang="nl-NL"/>
          </a:p>
        </p:txBody>
      </p:sp>
    </p:spTree>
    <p:extLst>
      <p:ext uri="{BB962C8B-B14F-4D97-AF65-F5344CB8AC3E}">
        <p14:creationId xmlns:p14="http://schemas.microsoft.com/office/powerpoint/2010/main" val="1663055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45A347-FCF6-4535-9EC2-848CA960221D}" type="slidenum">
              <a:rPr kumimoji="0" lang="nl-NL"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122855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Font typeface="Arial" panose="020B0604020202020204" pitchFamily="34" charset="0"/>
              <a:buChar char="•"/>
            </a:pPr>
            <a:r>
              <a:rPr lang="nl-NL" sz="1100" kern="1200" dirty="0">
                <a:solidFill>
                  <a:schemeClr val="tx1"/>
                </a:solidFill>
                <a:effectLst/>
                <a:latin typeface="+mn-lt"/>
                <a:ea typeface="+mn-ea"/>
                <a:cs typeface="+mn-cs"/>
              </a:rPr>
              <a:t>Klimaat (onder het thema klimaat valt ook water) </a:t>
            </a:r>
          </a:p>
          <a:p>
            <a:pPr marL="628650" lvl="1" indent="-171450">
              <a:buFont typeface="Arial" panose="020B0604020202020204" pitchFamily="34" charset="0"/>
              <a:buChar char="•"/>
            </a:pPr>
            <a:r>
              <a:rPr lang="nl-NL" sz="1100" kern="1200" dirty="0">
                <a:solidFill>
                  <a:schemeClr val="tx1"/>
                </a:solidFill>
                <a:effectLst/>
                <a:latin typeface="+mn-lt"/>
                <a:ea typeface="+mn-ea"/>
                <a:cs typeface="+mn-cs"/>
              </a:rPr>
              <a:t>Vergroten van de beschikbaarheid van zoetwater in Zeeland door beter benutten en opwaarderen van afval- en regenwater </a:t>
            </a:r>
          </a:p>
          <a:p>
            <a:pPr marL="628650" lvl="1" indent="-171450">
              <a:buFont typeface="Arial" panose="020B0604020202020204" pitchFamily="34" charset="0"/>
              <a:buChar char="•"/>
            </a:pPr>
            <a:r>
              <a:rPr lang="nl-NL" sz="1100" kern="1200" dirty="0">
                <a:solidFill>
                  <a:schemeClr val="tx1"/>
                </a:solidFill>
                <a:effectLst/>
                <a:latin typeface="+mn-lt"/>
                <a:ea typeface="+mn-ea"/>
                <a:cs typeface="+mn-cs"/>
              </a:rPr>
              <a:t>Klimaat adaptieve en groene inrichting van bedrijfspercelen </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B93A-FBA1-4D8C-AC5B-9E648E07F06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203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Font typeface="Arial" panose="020B0604020202020204" pitchFamily="34" charset="0"/>
              <a:buChar char="•"/>
            </a:pPr>
            <a:r>
              <a:rPr lang="nl-NL" sz="1100" kern="1200" dirty="0">
                <a:solidFill>
                  <a:srgbClr val="FF0000"/>
                </a:solidFill>
                <a:effectLst/>
                <a:latin typeface="+mn-lt"/>
                <a:ea typeface="+mn-ea"/>
                <a:cs typeface="+mn-cs"/>
              </a:rPr>
              <a:t>Landbouw en Voeding</a:t>
            </a:r>
          </a:p>
          <a:p>
            <a:pPr marL="628650" lvl="1" indent="-171450">
              <a:buFont typeface="Arial" panose="020B0604020202020204" pitchFamily="34" charset="0"/>
              <a:buChar char="•"/>
            </a:pPr>
            <a:r>
              <a:rPr lang="nl-NL" sz="1100" kern="1200" dirty="0">
                <a:solidFill>
                  <a:srgbClr val="FF0000"/>
                </a:solidFill>
                <a:effectLst/>
                <a:latin typeface="+mn-lt"/>
                <a:ea typeface="+mn-ea"/>
                <a:cs typeface="+mn-cs"/>
              </a:rPr>
              <a:t>Gezond en veilig voedsel (ketenaanpak, verduurzaming (gezondere) voedselproductie)</a:t>
            </a:r>
          </a:p>
          <a:p>
            <a:pPr marL="628650" lvl="1" indent="-171450">
              <a:buFont typeface="Arial" panose="020B0604020202020204" pitchFamily="34" charset="0"/>
              <a:buChar char="•"/>
            </a:pPr>
            <a:r>
              <a:rPr lang="nl-NL" sz="1100" kern="1200" dirty="0">
                <a:solidFill>
                  <a:srgbClr val="FF0000"/>
                </a:solidFill>
                <a:effectLst/>
                <a:latin typeface="+mn-lt"/>
                <a:ea typeface="+mn-ea"/>
                <a:cs typeface="+mn-cs"/>
              </a:rPr>
              <a:t>Alternatieve teelten en bio-</a:t>
            </a:r>
            <a:r>
              <a:rPr lang="nl-NL" sz="1100" kern="1200" dirty="0" err="1">
                <a:solidFill>
                  <a:srgbClr val="FF0000"/>
                </a:solidFill>
                <a:effectLst/>
                <a:latin typeface="+mn-lt"/>
                <a:ea typeface="+mn-ea"/>
                <a:cs typeface="+mn-cs"/>
              </a:rPr>
              <a:t>based</a:t>
            </a:r>
            <a:r>
              <a:rPr lang="nl-NL" sz="1100" kern="1200" dirty="0">
                <a:solidFill>
                  <a:srgbClr val="FF0000"/>
                </a:solidFill>
                <a:effectLst/>
                <a:latin typeface="+mn-lt"/>
                <a:ea typeface="+mn-ea"/>
                <a:cs typeface="+mn-cs"/>
              </a:rPr>
              <a:t> grondstoffen, inclusief duurzaam gebruik van reststromen uit voedselproductieprocessen</a:t>
            </a:r>
          </a:p>
          <a:p>
            <a:pPr marL="628650" lvl="1" indent="-171450">
              <a:buFont typeface="Arial" panose="020B0604020202020204" pitchFamily="34" charset="0"/>
              <a:buChar char="•"/>
            </a:pPr>
            <a:r>
              <a:rPr lang="nl-NL" sz="1100" kern="1200" dirty="0">
                <a:solidFill>
                  <a:srgbClr val="FF0000"/>
                </a:solidFill>
                <a:effectLst/>
                <a:latin typeface="+mn-lt"/>
                <a:ea typeface="+mn-ea"/>
                <a:cs typeface="+mn-cs"/>
              </a:rPr>
              <a:t>Landbouw in balans met omgeving ( zilte teelten, droogteresistente gewassen, kringlopen en bodemverbetering)</a:t>
            </a:r>
          </a:p>
          <a:p>
            <a:pPr marL="171450" lvl="0" indent="-171450">
              <a:buFont typeface="Arial" panose="020B0604020202020204" pitchFamily="34" charset="0"/>
              <a:buChar char="•"/>
            </a:pPr>
            <a:endParaRPr lang="nl-NL"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100" kern="1200" dirty="0">
                <a:solidFill>
                  <a:schemeClr val="tx1"/>
                </a:solidFill>
                <a:effectLst/>
                <a:latin typeface="+mn-lt"/>
                <a:ea typeface="+mn-ea"/>
                <a:cs typeface="+mn-cs"/>
              </a:rPr>
              <a:t>Prioriteiten zijn in willekeurige volgorde weergegeven en zijn niet uitsluitend verbonden aan het thema waaronder ze zijn geplaatst. Projecten mogen ook aan meerdere thema’s/prioriteiten bijdragen. Vaak is er namelijk een overlap. </a:t>
            </a:r>
          </a:p>
          <a:p>
            <a:pPr marL="171450" lvl="0" indent="-171450">
              <a:buFont typeface="Arial" panose="020B0604020202020204" pitchFamily="34" charset="0"/>
              <a:buChar char="•"/>
            </a:pPr>
            <a:r>
              <a:rPr lang="nl-NL" sz="1100" kern="1200" dirty="0">
                <a:solidFill>
                  <a:schemeClr val="tx1"/>
                </a:solidFill>
                <a:effectLst/>
                <a:latin typeface="+mn-lt"/>
                <a:ea typeface="+mn-ea"/>
                <a:cs typeface="+mn-cs"/>
              </a:rPr>
              <a:t>Het thema terugdringen van krapte op de arbeidsmarkt zal zoals in de voorgaande regeling terugkomen binnen de thematische openstelling ‘Human </a:t>
            </a:r>
            <a:r>
              <a:rPr lang="nl-NL" sz="1100" kern="1200" dirty="0" err="1">
                <a:solidFill>
                  <a:schemeClr val="tx1"/>
                </a:solidFill>
                <a:effectLst/>
                <a:latin typeface="+mn-lt"/>
                <a:ea typeface="+mn-ea"/>
                <a:cs typeface="+mn-cs"/>
              </a:rPr>
              <a:t>Capital</a:t>
            </a:r>
            <a:r>
              <a:rPr lang="nl-NL" sz="1100" kern="1200" dirty="0">
                <a:solidFill>
                  <a:schemeClr val="tx1"/>
                </a:solidFill>
                <a:effectLst/>
                <a:latin typeface="+mn-lt"/>
                <a:ea typeface="+mn-ea"/>
                <a:cs typeface="+mn-cs"/>
              </a:rPr>
              <a:t> Agenda (HCA)’.</a:t>
            </a:r>
          </a:p>
          <a:p>
            <a:pPr marL="171450" lvl="0" indent="-171450">
              <a:buFont typeface="Arial" panose="020B0604020202020204" pitchFamily="34" charset="0"/>
              <a:buChar char="•"/>
            </a:pPr>
            <a:r>
              <a:rPr lang="nl-NL" sz="1100" kern="1200" dirty="0">
                <a:solidFill>
                  <a:schemeClr val="tx1"/>
                </a:solidFill>
                <a:effectLst/>
                <a:latin typeface="+mn-lt"/>
                <a:ea typeface="+mn-ea"/>
                <a:cs typeface="+mn-cs"/>
              </a:rPr>
              <a:t>Aanvragen binnen deze onderwerpen krijgen een voordeel bij de beoordeling. Aanvragen binnen andere onderwerpen kunnen nog steeds ingediend worden zolang ze onder een van de thema’s vallen. Het toepassen van de prioriteiten sluiten dus geen aanvragen uit.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B93A-FBA1-4D8C-AC5B-9E648E07F06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98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45A347-FCF6-4535-9EC2-848CA960221D}" type="slidenum">
              <a:rPr kumimoji="0" lang="nl-NL"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991214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err="1"/>
              <a:t>Kerkwerve</a:t>
            </a:r>
            <a:r>
              <a:rPr lang="en-GB" dirty="0"/>
              <a:t>, </a:t>
            </a:r>
            <a:r>
              <a:rPr lang="en-GB" dirty="0" err="1"/>
              <a:t>Zonnemaire</a:t>
            </a:r>
            <a:r>
              <a:rPr lang="en-GB" dirty="0"/>
              <a:t>, </a:t>
            </a:r>
            <a:r>
              <a:rPr lang="en-GB" dirty="0" err="1"/>
              <a:t>Nieuwerkerk</a:t>
            </a:r>
            <a:r>
              <a:rPr lang="en-GB" dirty="0"/>
              <a:t>, </a:t>
            </a:r>
            <a:r>
              <a:rPr lang="en-GB" dirty="0" err="1"/>
              <a:t>Oosterland,Dreischor</a:t>
            </a:r>
            <a:r>
              <a:rPr lang="en-GB" dirty="0"/>
              <a:t> en Burgh-</a:t>
            </a:r>
            <a:r>
              <a:rPr lang="en-GB" dirty="0" err="1"/>
              <a:t>Haamstede</a:t>
            </a:r>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45A347-FCF6-4535-9EC2-848CA960221D}" type="slidenum">
              <a:rPr kumimoji="0" lang="nl-NL"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30983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Eventueel nog aanvullen?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45A347-FCF6-4535-9EC2-848CA960221D}" type="slidenum">
              <a:rPr kumimoji="0" lang="nl-NL"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04175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605E7-515D-BA45-BAC9-B860EB9FFAF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775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605E7-515D-BA45-BAC9-B860EB9FFAF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250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pPr>
            <a:r>
              <a:rPr lang="nl-NL" sz="1200" kern="100" dirty="0">
                <a:effectLst/>
                <a:latin typeface="Aptos" panose="020B0004020202020204" pitchFamily="34" charset="0"/>
                <a:ea typeface="Aptos" panose="020B0004020202020204" pitchFamily="34" charset="0"/>
                <a:cs typeface="Aptos" panose="020B0004020202020204" pitchFamily="34" charset="0"/>
              </a:rPr>
              <a:t>Op de site van het waterschap staat een nieuwsbericht over dit project met een link naar de</a:t>
            </a:r>
            <a:r>
              <a:rPr lang="nl-NL" sz="1200" b="1" kern="100" dirty="0">
                <a:effectLst/>
                <a:latin typeface="Aptos" panose="020B0004020202020204" pitchFamily="34" charset="0"/>
                <a:ea typeface="Aptos" panose="020B0004020202020204" pitchFamily="34" charset="0"/>
                <a:cs typeface="Aptos" panose="020B0004020202020204" pitchFamily="34" charset="0"/>
              </a:rPr>
              <a:t> kaart</a:t>
            </a:r>
            <a:r>
              <a:rPr lang="nl-NL" sz="1200" kern="100" dirty="0">
                <a:effectLst/>
                <a:latin typeface="Aptos" panose="020B0004020202020204" pitchFamily="34" charset="0"/>
                <a:ea typeface="Aptos" panose="020B0004020202020204" pitchFamily="34" charset="0"/>
                <a:cs typeface="Aptos" panose="020B0004020202020204" pitchFamily="34" charset="0"/>
              </a:rPr>
              <a:t> waarop u kunt bekijken of uw perceel / percelen grenzen aan een primaire waterloop. </a:t>
            </a:r>
            <a:endParaRPr lang="nl-NL" sz="1200" kern="100" dirty="0">
              <a:effectLst/>
              <a:latin typeface="Arial" panose="020B0604020202020204" pitchFamily="34" charset="0"/>
              <a:ea typeface="Aptos" panose="020B00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605E7-515D-BA45-BAC9-B860EB9FFAF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454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Font typeface="Arial" panose="020B0604020202020204" pitchFamily="34" charset="0"/>
              <a:buChar char="•"/>
            </a:pPr>
            <a:endParaRPr lang="nl-NL" sz="11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B93A-FBA1-4D8C-AC5B-9E648E07F06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74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154273"/>
                </a:solidFill>
                <a:effectLst/>
                <a:latin typeface="Rijksoverheid Sans"/>
              </a:rPr>
              <a:t>kennispartner: een organisatie, die kennis levert aan het consortium en deelt binnen het netwerk </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605E7-515D-BA45-BAC9-B860EB9FFAF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202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el dia grafisch rood">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5" y="4"/>
            <a:ext cx="12190095" cy="6857999"/>
          </a:xfrm>
          <a:prstGeom prst="rect">
            <a:avLst/>
          </a:prstGeom>
        </p:spPr>
      </p:pic>
      <p:sp>
        <p:nvSpPr>
          <p:cNvPr id="2" name="Titel 1"/>
          <p:cNvSpPr>
            <a:spLocks noGrp="1"/>
          </p:cNvSpPr>
          <p:nvPr>
            <p:ph type="ctrTitle" hasCustomPrompt="1"/>
          </p:nvPr>
        </p:nvSpPr>
        <p:spPr>
          <a:xfrm>
            <a:off x="719403" y="548685"/>
            <a:ext cx="8352928" cy="1398017"/>
          </a:xfrm>
        </p:spPr>
        <p:txBody>
          <a:bodyPr/>
          <a:lstStyle>
            <a:lvl1pPr algn="l">
              <a:lnSpc>
                <a:spcPts val="4500"/>
              </a:lnSpc>
              <a:spcBef>
                <a:spcPts val="0"/>
              </a:spcBef>
              <a:defRPr b="1">
                <a:solidFill>
                  <a:schemeClr val="bg1"/>
                </a:solidFill>
              </a:defRPr>
            </a:lvl1pPr>
          </a:lstStyle>
          <a:p>
            <a:r>
              <a:rPr lang="nl-NL"/>
              <a:t>Klik om de titel te bewerken</a:t>
            </a:r>
          </a:p>
        </p:txBody>
      </p:sp>
      <p:sp>
        <p:nvSpPr>
          <p:cNvPr id="3" name="Ondertitel 2"/>
          <p:cNvSpPr>
            <a:spLocks noGrp="1"/>
          </p:cNvSpPr>
          <p:nvPr>
            <p:ph type="subTitle" idx="1" hasCustomPrompt="1"/>
          </p:nvPr>
        </p:nvSpPr>
        <p:spPr>
          <a:xfrm>
            <a:off x="719403" y="1988840"/>
            <a:ext cx="6912768" cy="432048"/>
          </a:xfrm>
        </p:spPr>
        <p:txBody>
          <a:bodyPr>
            <a:normAutofit/>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Subtitel van uw presentatie</a:t>
            </a:r>
          </a:p>
        </p:txBody>
      </p:sp>
      <p:pic>
        <p:nvPicPr>
          <p:cNvPr id="8" name="Afbeelding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32439" y="6150924"/>
            <a:ext cx="1632181" cy="374425"/>
          </a:xfrm>
          <a:prstGeom prst="rect">
            <a:avLst/>
          </a:prstGeom>
        </p:spPr>
      </p:pic>
      <p:pic>
        <p:nvPicPr>
          <p:cNvPr id="6" name="Afbeelding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12223" y="6090048"/>
            <a:ext cx="2351584" cy="723331"/>
          </a:xfrm>
          <a:prstGeom prst="rect">
            <a:avLst/>
          </a:prstGeom>
        </p:spPr>
      </p:pic>
    </p:spTree>
    <p:extLst>
      <p:ext uri="{BB962C8B-B14F-4D97-AF65-F5344CB8AC3E}">
        <p14:creationId xmlns:p14="http://schemas.microsoft.com/office/powerpoint/2010/main" val="2116201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ussenpagina fotografisch - rood">
    <p:spTree>
      <p:nvGrpSpPr>
        <p:cNvPr id="1" name=""/>
        <p:cNvGrpSpPr/>
        <p:nvPr/>
      </p:nvGrpSpPr>
      <p:grpSpPr>
        <a:xfrm>
          <a:off x="0" y="0"/>
          <a:ext cx="0" cy="0"/>
          <a:chOff x="0" y="0"/>
          <a:chExt cx="0" cy="0"/>
        </a:xfrm>
      </p:grpSpPr>
      <p:pic>
        <p:nvPicPr>
          <p:cNvPr id="2" name="Afbeelding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
            <a:ext cx="12192000" cy="6857999"/>
          </a:xfrm>
          <a:prstGeom prst="rect">
            <a:avLst/>
          </a:prstGeom>
        </p:spPr>
      </p:pic>
      <p:pic>
        <p:nvPicPr>
          <p:cNvPr id="6" name="Afbeelding 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431" y="4"/>
            <a:ext cx="1861876" cy="6857999"/>
          </a:xfrm>
          <a:prstGeom prst="rect">
            <a:avLst/>
          </a:prstGeom>
        </p:spPr>
      </p:pic>
      <p:sp>
        <p:nvSpPr>
          <p:cNvPr id="5" name="Titel 1"/>
          <p:cNvSpPr>
            <a:spLocks noGrp="1"/>
          </p:cNvSpPr>
          <p:nvPr>
            <p:ph type="title" hasCustomPrompt="1"/>
          </p:nvPr>
        </p:nvSpPr>
        <p:spPr>
          <a:xfrm>
            <a:off x="2351585" y="476672"/>
            <a:ext cx="7584843" cy="4104456"/>
          </a:xfrm>
        </p:spPr>
        <p:txBody>
          <a:bodyPr anchor="t">
            <a:normAutofit/>
          </a:bodyPr>
          <a:lstStyle>
            <a:lvl1pPr algn="l">
              <a:lnSpc>
                <a:spcPct val="100000"/>
              </a:lnSpc>
              <a:defRPr sz="4400" b="1">
                <a:solidFill>
                  <a:schemeClr val="bg1"/>
                </a:solidFill>
              </a:defRPr>
            </a:lvl1pPr>
          </a:lstStyle>
          <a:p>
            <a:r>
              <a:rPr lang="nl-NL"/>
              <a:t>Klik om de tussenpagina fotografisch te bewerken</a:t>
            </a:r>
          </a:p>
        </p:txBody>
      </p:sp>
    </p:spTree>
    <p:extLst>
      <p:ext uri="{BB962C8B-B14F-4D97-AF65-F5344CB8AC3E}">
        <p14:creationId xmlns:p14="http://schemas.microsoft.com/office/powerpoint/2010/main" val="389976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ussenpagina fotografisch - zee">
    <p:spTree>
      <p:nvGrpSpPr>
        <p:cNvPr id="1" name=""/>
        <p:cNvGrpSpPr/>
        <p:nvPr/>
      </p:nvGrpSpPr>
      <p:grpSpPr>
        <a:xfrm>
          <a:off x="0" y="0"/>
          <a:ext cx="0" cy="0"/>
          <a:chOff x="0" y="0"/>
          <a:chExt cx="0" cy="0"/>
        </a:xfrm>
      </p:grpSpPr>
      <p:pic>
        <p:nvPicPr>
          <p:cNvPr id="2" name="Afbeelding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
            <a:ext cx="12192000" cy="6857999"/>
          </a:xfrm>
          <a:prstGeom prst="rect">
            <a:avLst/>
          </a:prstGeom>
        </p:spPr>
      </p:pic>
      <p:pic>
        <p:nvPicPr>
          <p:cNvPr id="6" name="Afbeelding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 y="0"/>
            <a:ext cx="12190093" cy="6857998"/>
          </a:xfrm>
          <a:prstGeom prst="rect">
            <a:avLst/>
          </a:prstGeom>
        </p:spPr>
      </p:pic>
      <p:sp>
        <p:nvSpPr>
          <p:cNvPr id="5" name="Titel 1"/>
          <p:cNvSpPr>
            <a:spLocks noGrp="1"/>
          </p:cNvSpPr>
          <p:nvPr>
            <p:ph type="title" hasCustomPrompt="1"/>
          </p:nvPr>
        </p:nvSpPr>
        <p:spPr>
          <a:xfrm>
            <a:off x="2351585" y="476672"/>
            <a:ext cx="7584843" cy="4104456"/>
          </a:xfrm>
        </p:spPr>
        <p:txBody>
          <a:bodyPr anchor="t">
            <a:normAutofit/>
          </a:bodyPr>
          <a:lstStyle>
            <a:lvl1pPr algn="l">
              <a:lnSpc>
                <a:spcPct val="100000"/>
              </a:lnSpc>
              <a:defRPr sz="4400" b="1">
                <a:solidFill>
                  <a:schemeClr val="bg1"/>
                </a:solidFill>
              </a:defRPr>
            </a:lvl1pPr>
          </a:lstStyle>
          <a:p>
            <a:r>
              <a:rPr lang="nl-NL"/>
              <a:t>Klik om de tussenpagina fotografisch te bewerken</a:t>
            </a:r>
          </a:p>
        </p:txBody>
      </p:sp>
    </p:spTree>
    <p:extLst>
      <p:ext uri="{BB962C8B-B14F-4D97-AF65-F5344CB8AC3E}">
        <p14:creationId xmlns:p14="http://schemas.microsoft.com/office/powerpoint/2010/main" val="1481335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ussenpagina fotografisch - oranje">
    <p:spTree>
      <p:nvGrpSpPr>
        <p:cNvPr id="1" name=""/>
        <p:cNvGrpSpPr/>
        <p:nvPr/>
      </p:nvGrpSpPr>
      <p:grpSpPr>
        <a:xfrm>
          <a:off x="0" y="0"/>
          <a:ext cx="0" cy="0"/>
          <a:chOff x="0" y="0"/>
          <a:chExt cx="0" cy="0"/>
        </a:xfrm>
      </p:grpSpPr>
      <p:pic>
        <p:nvPicPr>
          <p:cNvPr id="2" name="Afbeelding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
            <a:ext cx="12192000" cy="6857999"/>
          </a:xfrm>
          <a:prstGeom prst="rect">
            <a:avLst/>
          </a:prstGeom>
        </p:spPr>
      </p:pic>
      <p:pic>
        <p:nvPicPr>
          <p:cNvPr id="6" name="Afbeelding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3" y="0"/>
            <a:ext cx="12190091" cy="6857998"/>
          </a:xfrm>
          <a:prstGeom prst="rect">
            <a:avLst/>
          </a:prstGeom>
        </p:spPr>
      </p:pic>
      <p:sp>
        <p:nvSpPr>
          <p:cNvPr id="5" name="Titel 1"/>
          <p:cNvSpPr>
            <a:spLocks noGrp="1"/>
          </p:cNvSpPr>
          <p:nvPr>
            <p:ph type="title" hasCustomPrompt="1"/>
          </p:nvPr>
        </p:nvSpPr>
        <p:spPr>
          <a:xfrm>
            <a:off x="2351585" y="476672"/>
            <a:ext cx="7584843" cy="4104456"/>
          </a:xfrm>
        </p:spPr>
        <p:txBody>
          <a:bodyPr anchor="t">
            <a:normAutofit/>
          </a:bodyPr>
          <a:lstStyle>
            <a:lvl1pPr algn="l">
              <a:lnSpc>
                <a:spcPct val="100000"/>
              </a:lnSpc>
              <a:defRPr sz="4400" b="1">
                <a:solidFill>
                  <a:schemeClr val="bg1"/>
                </a:solidFill>
              </a:defRPr>
            </a:lvl1pPr>
          </a:lstStyle>
          <a:p>
            <a:r>
              <a:rPr lang="nl-NL"/>
              <a:t>Klik om de tussenpagina fotografisch te bewerken</a:t>
            </a:r>
          </a:p>
        </p:txBody>
      </p:sp>
    </p:spTree>
    <p:extLst>
      <p:ext uri="{BB962C8B-B14F-4D97-AF65-F5344CB8AC3E}">
        <p14:creationId xmlns:p14="http://schemas.microsoft.com/office/powerpoint/2010/main" val="1581564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ussenpagina fotografisch - blauw">
    <p:spTree>
      <p:nvGrpSpPr>
        <p:cNvPr id="1" name=""/>
        <p:cNvGrpSpPr/>
        <p:nvPr/>
      </p:nvGrpSpPr>
      <p:grpSpPr>
        <a:xfrm>
          <a:off x="0" y="0"/>
          <a:ext cx="0" cy="0"/>
          <a:chOff x="0" y="0"/>
          <a:chExt cx="0" cy="0"/>
        </a:xfrm>
      </p:grpSpPr>
      <p:pic>
        <p:nvPicPr>
          <p:cNvPr id="2" name="Afbeelding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
            <a:ext cx="12192000" cy="6857999"/>
          </a:xfrm>
          <a:prstGeom prst="rect">
            <a:avLst/>
          </a:prstGeom>
        </p:spPr>
      </p:pic>
      <p:pic>
        <p:nvPicPr>
          <p:cNvPr id="6" name="Afbeelding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3" y="5"/>
            <a:ext cx="12190091" cy="6857997"/>
          </a:xfrm>
          <a:prstGeom prst="rect">
            <a:avLst/>
          </a:prstGeom>
        </p:spPr>
      </p:pic>
      <p:sp>
        <p:nvSpPr>
          <p:cNvPr id="5" name="Titel 1"/>
          <p:cNvSpPr>
            <a:spLocks noGrp="1"/>
          </p:cNvSpPr>
          <p:nvPr>
            <p:ph type="title" hasCustomPrompt="1"/>
          </p:nvPr>
        </p:nvSpPr>
        <p:spPr>
          <a:xfrm>
            <a:off x="2351585" y="476672"/>
            <a:ext cx="7584843" cy="4104456"/>
          </a:xfrm>
        </p:spPr>
        <p:txBody>
          <a:bodyPr anchor="t">
            <a:normAutofit/>
          </a:bodyPr>
          <a:lstStyle>
            <a:lvl1pPr algn="l">
              <a:lnSpc>
                <a:spcPct val="100000"/>
              </a:lnSpc>
              <a:defRPr sz="4400" b="1">
                <a:solidFill>
                  <a:schemeClr val="bg1"/>
                </a:solidFill>
              </a:defRPr>
            </a:lvl1pPr>
          </a:lstStyle>
          <a:p>
            <a:r>
              <a:rPr lang="nl-NL"/>
              <a:t>Klik om de tussenpagina fotografisch te bewerken</a:t>
            </a:r>
          </a:p>
        </p:txBody>
      </p:sp>
    </p:spTree>
    <p:extLst>
      <p:ext uri="{BB962C8B-B14F-4D97-AF65-F5344CB8AC3E}">
        <p14:creationId xmlns:p14="http://schemas.microsoft.com/office/powerpoint/2010/main" val="2359061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ussenpagina fotografisch - groen">
    <p:spTree>
      <p:nvGrpSpPr>
        <p:cNvPr id="1" name=""/>
        <p:cNvGrpSpPr/>
        <p:nvPr/>
      </p:nvGrpSpPr>
      <p:grpSpPr>
        <a:xfrm>
          <a:off x="0" y="0"/>
          <a:ext cx="0" cy="0"/>
          <a:chOff x="0" y="0"/>
          <a:chExt cx="0" cy="0"/>
        </a:xfrm>
      </p:grpSpPr>
      <p:pic>
        <p:nvPicPr>
          <p:cNvPr id="2" name="Afbeelding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
            <a:ext cx="12192000" cy="6857999"/>
          </a:xfrm>
          <a:prstGeom prst="rect">
            <a:avLst/>
          </a:prstGeom>
        </p:spPr>
      </p:pic>
      <p:pic>
        <p:nvPicPr>
          <p:cNvPr id="6" name="Afbeelding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4" y="5"/>
            <a:ext cx="12190089" cy="6857997"/>
          </a:xfrm>
          <a:prstGeom prst="rect">
            <a:avLst/>
          </a:prstGeom>
        </p:spPr>
      </p:pic>
      <p:sp>
        <p:nvSpPr>
          <p:cNvPr id="5" name="Titel 1"/>
          <p:cNvSpPr>
            <a:spLocks noGrp="1"/>
          </p:cNvSpPr>
          <p:nvPr>
            <p:ph type="title" hasCustomPrompt="1"/>
          </p:nvPr>
        </p:nvSpPr>
        <p:spPr>
          <a:xfrm>
            <a:off x="2351585" y="476672"/>
            <a:ext cx="7584843" cy="4104456"/>
          </a:xfrm>
        </p:spPr>
        <p:txBody>
          <a:bodyPr anchor="t">
            <a:normAutofit/>
          </a:bodyPr>
          <a:lstStyle>
            <a:lvl1pPr algn="l">
              <a:lnSpc>
                <a:spcPct val="100000"/>
              </a:lnSpc>
              <a:defRPr sz="4400" b="1">
                <a:solidFill>
                  <a:schemeClr val="bg1"/>
                </a:solidFill>
              </a:defRPr>
            </a:lvl1pPr>
          </a:lstStyle>
          <a:p>
            <a:r>
              <a:rPr lang="nl-NL"/>
              <a:t>Klik om de tussenpagina fotografisch te bewerken</a:t>
            </a:r>
          </a:p>
        </p:txBody>
      </p:sp>
    </p:spTree>
    <p:extLst>
      <p:ext uri="{BB962C8B-B14F-4D97-AF65-F5344CB8AC3E}">
        <p14:creationId xmlns:p14="http://schemas.microsoft.com/office/powerpoint/2010/main" val="1457219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ussenpagina fotografisch - geel">
    <p:spTree>
      <p:nvGrpSpPr>
        <p:cNvPr id="1" name=""/>
        <p:cNvGrpSpPr/>
        <p:nvPr/>
      </p:nvGrpSpPr>
      <p:grpSpPr>
        <a:xfrm>
          <a:off x="0" y="0"/>
          <a:ext cx="0" cy="0"/>
          <a:chOff x="0" y="0"/>
          <a:chExt cx="0" cy="0"/>
        </a:xfrm>
      </p:grpSpPr>
      <p:pic>
        <p:nvPicPr>
          <p:cNvPr id="2" name="Afbeelding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
            <a:ext cx="12192000" cy="6857999"/>
          </a:xfrm>
          <a:prstGeom prst="rect">
            <a:avLst/>
          </a:prstGeom>
        </p:spPr>
      </p:pic>
      <p:pic>
        <p:nvPicPr>
          <p:cNvPr id="6" name="Afbeelding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4" y="0"/>
            <a:ext cx="12190089" cy="6857996"/>
          </a:xfrm>
          <a:prstGeom prst="rect">
            <a:avLst/>
          </a:prstGeom>
        </p:spPr>
      </p:pic>
      <p:sp>
        <p:nvSpPr>
          <p:cNvPr id="5" name="Titel 1"/>
          <p:cNvSpPr>
            <a:spLocks noGrp="1"/>
          </p:cNvSpPr>
          <p:nvPr>
            <p:ph type="title" hasCustomPrompt="1"/>
          </p:nvPr>
        </p:nvSpPr>
        <p:spPr>
          <a:xfrm>
            <a:off x="2351585" y="476672"/>
            <a:ext cx="7584843" cy="4104456"/>
          </a:xfrm>
        </p:spPr>
        <p:txBody>
          <a:bodyPr anchor="t">
            <a:normAutofit/>
          </a:bodyPr>
          <a:lstStyle>
            <a:lvl1pPr algn="l">
              <a:lnSpc>
                <a:spcPct val="100000"/>
              </a:lnSpc>
              <a:defRPr sz="4400" b="1">
                <a:solidFill>
                  <a:schemeClr val="bg1"/>
                </a:solidFill>
              </a:defRPr>
            </a:lvl1pPr>
          </a:lstStyle>
          <a:p>
            <a:r>
              <a:rPr lang="nl-NL"/>
              <a:t>Klik om de tussenpagina fotografisch te bewerken</a:t>
            </a:r>
          </a:p>
        </p:txBody>
      </p:sp>
    </p:spTree>
    <p:extLst>
      <p:ext uri="{BB962C8B-B14F-4D97-AF65-F5344CB8AC3E}">
        <p14:creationId xmlns:p14="http://schemas.microsoft.com/office/powerpoint/2010/main" val="2272668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ussenpagina fotografisch - paars">
    <p:spTree>
      <p:nvGrpSpPr>
        <p:cNvPr id="1" name=""/>
        <p:cNvGrpSpPr/>
        <p:nvPr/>
      </p:nvGrpSpPr>
      <p:grpSpPr>
        <a:xfrm>
          <a:off x="0" y="0"/>
          <a:ext cx="0" cy="0"/>
          <a:chOff x="0" y="0"/>
          <a:chExt cx="0" cy="0"/>
        </a:xfrm>
      </p:grpSpPr>
      <p:pic>
        <p:nvPicPr>
          <p:cNvPr id="2" name="Afbeelding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
            <a:ext cx="12192000" cy="6857999"/>
          </a:xfrm>
          <a:prstGeom prst="rect">
            <a:avLst/>
          </a:prstGeom>
        </p:spPr>
      </p:pic>
      <p:pic>
        <p:nvPicPr>
          <p:cNvPr id="6" name="Afbeelding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1" y="0"/>
            <a:ext cx="12190088" cy="6857996"/>
          </a:xfrm>
          <a:prstGeom prst="rect">
            <a:avLst/>
          </a:prstGeom>
        </p:spPr>
      </p:pic>
      <p:sp>
        <p:nvSpPr>
          <p:cNvPr id="5" name="Titel 1"/>
          <p:cNvSpPr>
            <a:spLocks noGrp="1"/>
          </p:cNvSpPr>
          <p:nvPr>
            <p:ph type="title" hasCustomPrompt="1"/>
          </p:nvPr>
        </p:nvSpPr>
        <p:spPr>
          <a:xfrm>
            <a:off x="2351585" y="476672"/>
            <a:ext cx="7584843" cy="4104456"/>
          </a:xfrm>
        </p:spPr>
        <p:txBody>
          <a:bodyPr anchor="t">
            <a:normAutofit/>
          </a:bodyPr>
          <a:lstStyle>
            <a:lvl1pPr algn="l">
              <a:lnSpc>
                <a:spcPct val="100000"/>
              </a:lnSpc>
              <a:defRPr sz="4400" b="1">
                <a:solidFill>
                  <a:schemeClr val="bg1"/>
                </a:solidFill>
              </a:defRPr>
            </a:lvl1pPr>
          </a:lstStyle>
          <a:p>
            <a:r>
              <a:rPr lang="nl-NL"/>
              <a:t>Klik om de tussenpagina fotografisch te bewerken</a:t>
            </a:r>
          </a:p>
        </p:txBody>
      </p:sp>
    </p:spTree>
    <p:extLst>
      <p:ext uri="{BB962C8B-B14F-4D97-AF65-F5344CB8AC3E}">
        <p14:creationId xmlns:p14="http://schemas.microsoft.com/office/powerpoint/2010/main" val="2664744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Hoofdstuk dia - zee">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5" y="4"/>
            <a:ext cx="12190092" cy="6857999"/>
          </a:xfrm>
          <a:prstGeom prst="rect">
            <a:avLst/>
          </a:prstGeom>
        </p:spPr>
      </p:pic>
      <p:sp>
        <p:nvSpPr>
          <p:cNvPr id="2" name="Titel 1"/>
          <p:cNvSpPr>
            <a:spLocks noGrp="1"/>
          </p:cNvSpPr>
          <p:nvPr>
            <p:ph type="ctrTitle" hasCustomPrompt="1"/>
          </p:nvPr>
        </p:nvSpPr>
        <p:spPr>
          <a:xfrm>
            <a:off x="719403" y="548680"/>
            <a:ext cx="8352928" cy="2808312"/>
          </a:xfrm>
        </p:spPr>
        <p:txBody>
          <a:bodyPr anchor="t"/>
          <a:lstStyle>
            <a:lvl1pPr algn="l">
              <a:lnSpc>
                <a:spcPts val="4500"/>
              </a:lnSpc>
              <a:spcBef>
                <a:spcPts val="0"/>
              </a:spcBef>
              <a:defRPr b="1">
                <a:solidFill>
                  <a:schemeClr val="bg1"/>
                </a:solidFill>
              </a:defRPr>
            </a:lvl1pPr>
          </a:lstStyle>
          <a:p>
            <a:r>
              <a:rPr lang="nl-NL"/>
              <a:t>Klik om de hoofdstuktitel te bewerken</a:t>
            </a:r>
          </a:p>
        </p:txBody>
      </p:sp>
      <p:pic>
        <p:nvPicPr>
          <p:cNvPr id="8" name="Afbeelding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44409" y="6150924"/>
            <a:ext cx="1632179" cy="374425"/>
          </a:xfrm>
          <a:prstGeom prst="rect">
            <a:avLst/>
          </a:prstGeom>
        </p:spPr>
      </p:pic>
    </p:spTree>
    <p:extLst>
      <p:ext uri="{BB962C8B-B14F-4D97-AF65-F5344CB8AC3E}">
        <p14:creationId xmlns:p14="http://schemas.microsoft.com/office/powerpoint/2010/main" val="4216666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Hoofdstuk dia - rood">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5" y="0"/>
            <a:ext cx="12190092" cy="6857998"/>
          </a:xfrm>
          <a:prstGeom prst="rect">
            <a:avLst/>
          </a:prstGeom>
        </p:spPr>
      </p:pic>
      <p:sp>
        <p:nvSpPr>
          <p:cNvPr id="2" name="Titel 1"/>
          <p:cNvSpPr>
            <a:spLocks noGrp="1"/>
          </p:cNvSpPr>
          <p:nvPr>
            <p:ph type="ctrTitle" hasCustomPrompt="1"/>
          </p:nvPr>
        </p:nvSpPr>
        <p:spPr>
          <a:xfrm>
            <a:off x="719403" y="548680"/>
            <a:ext cx="8352928" cy="2808312"/>
          </a:xfrm>
        </p:spPr>
        <p:txBody>
          <a:bodyPr anchor="t"/>
          <a:lstStyle>
            <a:lvl1pPr algn="l">
              <a:lnSpc>
                <a:spcPts val="4500"/>
              </a:lnSpc>
              <a:spcBef>
                <a:spcPts val="0"/>
              </a:spcBef>
              <a:defRPr b="1">
                <a:solidFill>
                  <a:schemeClr val="bg1"/>
                </a:solidFill>
              </a:defRPr>
            </a:lvl1pPr>
          </a:lstStyle>
          <a:p>
            <a:r>
              <a:rPr lang="nl-NL"/>
              <a:t>Klik om de hoofdstuktitel te bewerken</a:t>
            </a:r>
          </a:p>
        </p:txBody>
      </p:sp>
      <p:pic>
        <p:nvPicPr>
          <p:cNvPr id="8" name="Afbeelding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44409" y="6150924"/>
            <a:ext cx="1632179" cy="374425"/>
          </a:xfrm>
          <a:prstGeom prst="rect">
            <a:avLst/>
          </a:prstGeom>
        </p:spPr>
      </p:pic>
      <p:pic>
        <p:nvPicPr>
          <p:cNvPr id="5" name="Afbeelding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24192" y="6090048"/>
            <a:ext cx="2351584" cy="723331"/>
          </a:xfrm>
          <a:prstGeom prst="rect">
            <a:avLst/>
          </a:prstGeom>
        </p:spPr>
      </p:pic>
    </p:spTree>
    <p:extLst>
      <p:ext uri="{BB962C8B-B14F-4D97-AF65-F5344CB8AC3E}">
        <p14:creationId xmlns:p14="http://schemas.microsoft.com/office/powerpoint/2010/main" val="1350022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Backcover">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5" y="4"/>
            <a:ext cx="12190095" cy="6857999"/>
          </a:xfrm>
          <a:prstGeom prst="rect">
            <a:avLst/>
          </a:prstGeom>
        </p:spPr>
      </p:pic>
      <p:sp>
        <p:nvSpPr>
          <p:cNvPr id="2" name="Titel 1"/>
          <p:cNvSpPr>
            <a:spLocks noGrp="1"/>
          </p:cNvSpPr>
          <p:nvPr>
            <p:ph type="title" hasCustomPrompt="1"/>
          </p:nvPr>
        </p:nvSpPr>
        <p:spPr>
          <a:xfrm>
            <a:off x="8043816" y="490662"/>
            <a:ext cx="3428781" cy="3226370"/>
          </a:xfrm>
        </p:spPr>
        <p:txBody>
          <a:bodyPr anchor="t">
            <a:normAutofit/>
          </a:bodyPr>
          <a:lstStyle>
            <a:lvl1pPr algn="l">
              <a:defRPr sz="2200" b="0">
                <a:solidFill>
                  <a:schemeClr val="bg1"/>
                </a:solidFill>
              </a:defRPr>
            </a:lvl1pPr>
          </a:lstStyle>
          <a:p>
            <a:r>
              <a:rPr lang="nl-NL"/>
              <a:t>Volg ons op Twitter @</a:t>
            </a:r>
            <a:r>
              <a:rPr lang="nl-NL" err="1"/>
              <a:t>provzeeland</a:t>
            </a:r>
            <a:r>
              <a:rPr lang="nl-NL"/>
              <a:t> of op Facebook!</a:t>
            </a:r>
            <a:br>
              <a:rPr lang="nl-NL"/>
            </a:br>
            <a:br>
              <a:rPr lang="nl-NL"/>
            </a:br>
            <a:r>
              <a:rPr lang="nl-NL"/>
              <a:t>www.zeeland.nl</a:t>
            </a:r>
          </a:p>
        </p:txBody>
      </p:sp>
      <p:pic>
        <p:nvPicPr>
          <p:cNvPr id="7" name="Afbeelding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44409" y="6150924"/>
            <a:ext cx="1632179" cy="374425"/>
          </a:xfrm>
          <a:prstGeom prst="rect">
            <a:avLst/>
          </a:prstGeom>
        </p:spPr>
      </p:pic>
      <p:pic>
        <p:nvPicPr>
          <p:cNvPr id="5" name="Afbeelding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24192" y="6090048"/>
            <a:ext cx="2351584" cy="723331"/>
          </a:xfrm>
          <a:prstGeom prst="rect">
            <a:avLst/>
          </a:prstGeom>
        </p:spPr>
      </p:pic>
    </p:spTree>
    <p:extLst>
      <p:ext uri="{BB962C8B-B14F-4D97-AF65-F5344CB8AC3E}">
        <p14:creationId xmlns:p14="http://schemas.microsoft.com/office/powerpoint/2010/main" val="1807393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el dia grafisch blauw">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5" y="1606"/>
            <a:ext cx="12190095" cy="6854786"/>
          </a:xfrm>
          <a:prstGeom prst="rect">
            <a:avLst/>
          </a:prstGeom>
        </p:spPr>
      </p:pic>
      <p:sp>
        <p:nvSpPr>
          <p:cNvPr id="2" name="Titel 1"/>
          <p:cNvSpPr>
            <a:spLocks noGrp="1"/>
          </p:cNvSpPr>
          <p:nvPr>
            <p:ph type="ctrTitle" hasCustomPrompt="1"/>
          </p:nvPr>
        </p:nvSpPr>
        <p:spPr>
          <a:xfrm>
            <a:off x="719403" y="548685"/>
            <a:ext cx="8352928" cy="1398017"/>
          </a:xfrm>
        </p:spPr>
        <p:txBody>
          <a:bodyPr/>
          <a:lstStyle>
            <a:lvl1pPr algn="l">
              <a:lnSpc>
                <a:spcPts val="4500"/>
              </a:lnSpc>
              <a:spcBef>
                <a:spcPts val="0"/>
              </a:spcBef>
              <a:defRPr b="1">
                <a:solidFill>
                  <a:schemeClr val="bg1"/>
                </a:solidFill>
              </a:defRPr>
            </a:lvl1pPr>
          </a:lstStyle>
          <a:p>
            <a:r>
              <a:rPr lang="nl-NL"/>
              <a:t>Klik om de titel te bewerken</a:t>
            </a:r>
          </a:p>
        </p:txBody>
      </p:sp>
      <p:sp>
        <p:nvSpPr>
          <p:cNvPr id="3" name="Ondertitel 2"/>
          <p:cNvSpPr>
            <a:spLocks noGrp="1"/>
          </p:cNvSpPr>
          <p:nvPr>
            <p:ph type="subTitle" idx="1" hasCustomPrompt="1"/>
          </p:nvPr>
        </p:nvSpPr>
        <p:spPr>
          <a:xfrm>
            <a:off x="719403" y="1988840"/>
            <a:ext cx="6912768" cy="432048"/>
          </a:xfrm>
        </p:spPr>
        <p:txBody>
          <a:bodyPr>
            <a:normAutofit/>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Subtitel van uw presentatie</a:t>
            </a:r>
          </a:p>
        </p:txBody>
      </p:sp>
      <p:pic>
        <p:nvPicPr>
          <p:cNvPr id="8" name="Afbeelding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32439" y="6150924"/>
            <a:ext cx="1632181" cy="374425"/>
          </a:xfrm>
          <a:prstGeom prst="rect">
            <a:avLst/>
          </a:prstGeom>
        </p:spPr>
      </p:pic>
      <p:pic>
        <p:nvPicPr>
          <p:cNvPr id="6" name="Afbeelding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12223" y="6090048"/>
            <a:ext cx="2351584" cy="723331"/>
          </a:xfrm>
          <a:prstGeom prst="rect">
            <a:avLst/>
          </a:prstGeom>
        </p:spPr>
      </p:pic>
    </p:spTree>
    <p:extLst>
      <p:ext uri="{BB962C8B-B14F-4D97-AF65-F5344CB8AC3E}">
        <p14:creationId xmlns:p14="http://schemas.microsoft.com/office/powerpoint/2010/main" val="996473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Backcover2">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5" y="4"/>
            <a:ext cx="12190092" cy="6857999"/>
          </a:xfrm>
          <a:prstGeom prst="rect">
            <a:avLst/>
          </a:prstGeom>
        </p:spPr>
      </p:pic>
    </p:spTree>
    <p:extLst>
      <p:ext uri="{BB962C8B-B14F-4D97-AF65-F5344CB8AC3E}">
        <p14:creationId xmlns:p14="http://schemas.microsoft.com/office/powerpoint/2010/main" val="1029998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endParaRPr lang="nl-NL"/>
          </a:p>
        </p:txBody>
      </p:sp>
      <p:sp>
        <p:nvSpPr>
          <p:cNvPr id="5" name="Tijdelijke aanduiding voor dianummer 4"/>
          <p:cNvSpPr>
            <a:spLocks noGrp="1"/>
          </p:cNvSpPr>
          <p:nvPr>
            <p:ph type="sldNum" sz="quarter" idx="12"/>
          </p:nvPr>
        </p:nvSpPr>
        <p:spPr/>
        <p:txBody>
          <a:bodyPr/>
          <a:lstStyle/>
          <a:p>
            <a:r>
              <a:rPr lang="nl-NL"/>
              <a:t>Dia </a:t>
            </a:r>
            <a:fld id="{526D3BCB-98DC-443D-9DE0-273783419F13}" type="slidenum">
              <a:rPr lang="nl-NL" smtClean="0"/>
              <a:pPr/>
              <a:t>‹nr.›</a:t>
            </a:fld>
            <a:endParaRPr lang="nl-NL"/>
          </a:p>
        </p:txBody>
      </p:sp>
      <p:sp>
        <p:nvSpPr>
          <p:cNvPr id="7" name="Tijdelijke aanduiding voor voettekst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Zeeuwse Dag 2024</a:t>
            </a:r>
          </a:p>
        </p:txBody>
      </p:sp>
    </p:spTree>
    <p:extLst>
      <p:ext uri="{BB962C8B-B14F-4D97-AF65-F5344CB8AC3E}">
        <p14:creationId xmlns:p14="http://schemas.microsoft.com/office/powerpoint/2010/main" val="1042924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
        <p:nvSpPr>
          <p:cNvPr id="7" name="Titel 6"/>
          <p:cNvSpPr>
            <a:spLocks noGrp="1"/>
          </p:cNvSpPr>
          <p:nvPr>
            <p:ph type="title" hasCustomPrompt="1"/>
          </p:nvPr>
        </p:nvSpPr>
        <p:spPr>
          <a:xfrm>
            <a:off x="623392" y="404664"/>
            <a:ext cx="10972800" cy="1143000"/>
          </a:xfrm>
        </p:spPr>
        <p:txBody>
          <a:bodyPr/>
          <a:lstStyle>
            <a:lvl1pPr>
              <a:defRPr sz="3600"/>
            </a:lvl1pPr>
          </a:lstStyle>
          <a:p>
            <a:r>
              <a:rPr lang="nl-NL" dirty="0"/>
              <a:t>Kop</a:t>
            </a:r>
          </a:p>
        </p:txBody>
      </p:sp>
    </p:spTree>
    <p:extLst>
      <p:ext uri="{BB962C8B-B14F-4D97-AF65-F5344CB8AC3E}">
        <p14:creationId xmlns:p14="http://schemas.microsoft.com/office/powerpoint/2010/main" val="3592013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3"/>
          <p:cNvSpPr>
            <a:spLocks noGrp="1"/>
          </p:cNvSpPr>
          <p:nvPr>
            <p:ph type="dt" sz="half" idx="10"/>
          </p:nvPr>
        </p:nvSpPr>
        <p:spPr>
          <a:xfrm>
            <a:off x="609600" y="6356351"/>
            <a:ext cx="2844800" cy="365125"/>
          </a:xfrm>
          <a:prstGeom prst="rect">
            <a:avLst/>
          </a:prstGeom>
        </p:spPr>
        <p:txBody>
          <a:bodyPr/>
          <a:lstStyle>
            <a:lvl1pPr>
              <a:defRPr/>
            </a:lvl1pPr>
          </a:lstStyle>
          <a:p>
            <a:pPr>
              <a:defRPr/>
            </a:pPr>
            <a:fld id="{BF3F65FD-9D80-4311-B993-83398ACB37C4}" type="datetimeFigureOut">
              <a:rPr lang="nl-NL"/>
              <a:pPr>
                <a:defRPr/>
              </a:pPr>
              <a:t>8-7-2024</a:t>
            </a:fld>
            <a:endParaRPr lang="nl-NL"/>
          </a:p>
        </p:txBody>
      </p:sp>
      <p:sp>
        <p:nvSpPr>
          <p:cNvPr id="4" name="Tijdelijke aanduiding voor voettekst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nl-NL"/>
          </a:p>
        </p:txBody>
      </p:sp>
      <p:sp>
        <p:nvSpPr>
          <p:cNvPr id="5" name="Tijdelijke aanduiding voor dianumm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81EF1DF3-74AA-420D-8E40-C20E390C0210}" type="slidenum">
              <a:rPr lang="nl-NL"/>
              <a:pPr>
                <a:defRPr/>
              </a:pPr>
              <a:t>‹nr.›</a:t>
            </a:fld>
            <a:endParaRPr lang="nl-NL"/>
          </a:p>
        </p:txBody>
      </p:sp>
    </p:spTree>
    <p:extLst>
      <p:ext uri="{BB962C8B-B14F-4D97-AF65-F5344CB8AC3E}">
        <p14:creationId xmlns:p14="http://schemas.microsoft.com/office/powerpoint/2010/main" val="1258144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a:xfrm>
            <a:off x="609600" y="6356351"/>
            <a:ext cx="2844800" cy="365125"/>
          </a:xfrm>
          <a:prstGeom prst="rect">
            <a:avLst/>
          </a:prstGeom>
        </p:spPr>
        <p:txBody>
          <a:bodyPr/>
          <a:lstStyle>
            <a:lvl1pPr>
              <a:defRPr/>
            </a:lvl1pPr>
          </a:lstStyle>
          <a:p>
            <a:pPr>
              <a:defRPr/>
            </a:pPr>
            <a:fld id="{8323D236-C58A-48C1-ADE2-7F98B1EB99B0}" type="datetimeFigureOut">
              <a:rPr lang="nl-NL"/>
              <a:pPr>
                <a:defRPr/>
              </a:pPr>
              <a:t>8-7-2024</a:t>
            </a:fld>
            <a:endParaRPr lang="nl-NL"/>
          </a:p>
        </p:txBody>
      </p:sp>
      <p:sp>
        <p:nvSpPr>
          <p:cNvPr id="3" name="Tijdelijke aanduiding voor voettekst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nl-NL"/>
          </a:p>
        </p:txBody>
      </p:sp>
      <p:sp>
        <p:nvSpPr>
          <p:cNvPr id="4" name="Tijdelijke aanduiding voor dianumm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7D6C8CE5-3E89-44FF-BD76-A0EEE40D138D}" type="slidenum">
              <a:rPr lang="nl-NL"/>
              <a:pPr>
                <a:defRPr/>
              </a:pPr>
              <a:t>‹nr.›</a:t>
            </a:fld>
            <a:endParaRPr lang="nl-NL"/>
          </a:p>
        </p:txBody>
      </p:sp>
    </p:spTree>
    <p:extLst>
      <p:ext uri="{BB962C8B-B14F-4D97-AF65-F5344CB8AC3E}">
        <p14:creationId xmlns:p14="http://schemas.microsoft.com/office/powerpoint/2010/main" val="2485335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stijl te bewerken</a:t>
            </a:r>
          </a:p>
        </p:txBody>
      </p:sp>
      <p:sp>
        <p:nvSpPr>
          <p:cNvPr id="3" name="Tijdelijke aanduiding voor inhoud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atum 3"/>
          <p:cNvSpPr>
            <a:spLocks noGrp="1"/>
          </p:cNvSpPr>
          <p:nvPr>
            <p:ph type="dt" sz="half" idx="10"/>
          </p:nvPr>
        </p:nvSpPr>
        <p:spPr>
          <a:xfrm>
            <a:off x="609600" y="6356351"/>
            <a:ext cx="2844800" cy="365125"/>
          </a:xfrm>
          <a:prstGeom prst="rect">
            <a:avLst/>
          </a:prstGeom>
        </p:spPr>
        <p:txBody>
          <a:bodyPr/>
          <a:lstStyle>
            <a:lvl1pPr>
              <a:defRPr/>
            </a:lvl1pPr>
          </a:lstStyle>
          <a:p>
            <a:pPr>
              <a:defRPr/>
            </a:pPr>
            <a:fld id="{B6AFCF50-28BB-46A0-834D-E392D70ECD09}" type="datetimeFigureOut">
              <a:rPr lang="nl-NL"/>
              <a:pPr>
                <a:defRPr/>
              </a:pPr>
              <a:t>8-7-2024</a:t>
            </a:fld>
            <a:endParaRPr lang="nl-NL"/>
          </a:p>
        </p:txBody>
      </p:sp>
      <p:sp>
        <p:nvSpPr>
          <p:cNvPr id="6" name="Tijdelijke aanduiding voor voettekst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F1C5056F-DD05-4DF4-8BE5-C425A7F533B2}" type="slidenum">
              <a:rPr lang="nl-NL"/>
              <a:pPr>
                <a:defRPr/>
              </a:pPr>
              <a:t>‹nr.›</a:t>
            </a:fld>
            <a:endParaRPr lang="nl-NL"/>
          </a:p>
        </p:txBody>
      </p:sp>
    </p:spTree>
    <p:extLst>
      <p:ext uri="{BB962C8B-B14F-4D97-AF65-F5344CB8AC3E}">
        <p14:creationId xmlns:p14="http://schemas.microsoft.com/office/powerpoint/2010/main" val="2091705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stijl te bewerken</a:t>
            </a:r>
          </a:p>
        </p:txBody>
      </p:sp>
      <p:sp>
        <p:nvSpPr>
          <p:cNvPr id="3" name="Tijdelijke aanduiding voor afbeelding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atum 3"/>
          <p:cNvSpPr>
            <a:spLocks noGrp="1"/>
          </p:cNvSpPr>
          <p:nvPr>
            <p:ph type="dt" sz="half" idx="10"/>
          </p:nvPr>
        </p:nvSpPr>
        <p:spPr>
          <a:xfrm>
            <a:off x="609600" y="6356351"/>
            <a:ext cx="2844800" cy="365125"/>
          </a:xfrm>
          <a:prstGeom prst="rect">
            <a:avLst/>
          </a:prstGeom>
        </p:spPr>
        <p:txBody>
          <a:bodyPr/>
          <a:lstStyle>
            <a:lvl1pPr>
              <a:defRPr/>
            </a:lvl1pPr>
          </a:lstStyle>
          <a:p>
            <a:pPr>
              <a:defRPr/>
            </a:pPr>
            <a:fld id="{DF044BA3-689B-48C8-9193-E417C0E45AC1}" type="datetimeFigureOut">
              <a:rPr lang="nl-NL"/>
              <a:pPr>
                <a:defRPr/>
              </a:pPr>
              <a:t>8-7-2024</a:t>
            </a:fld>
            <a:endParaRPr lang="nl-NL"/>
          </a:p>
        </p:txBody>
      </p:sp>
      <p:sp>
        <p:nvSpPr>
          <p:cNvPr id="6" name="Tijdelijke aanduiding voor voettekst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85938485-E41F-4B6D-A412-6F591F9EE983}" type="slidenum">
              <a:rPr lang="nl-NL"/>
              <a:pPr>
                <a:defRPr/>
              </a:pPr>
              <a:t>‹nr.›</a:t>
            </a:fld>
            <a:endParaRPr lang="nl-NL"/>
          </a:p>
        </p:txBody>
      </p:sp>
    </p:spTree>
    <p:extLst>
      <p:ext uri="{BB962C8B-B14F-4D97-AF65-F5344CB8AC3E}">
        <p14:creationId xmlns:p14="http://schemas.microsoft.com/office/powerpoint/2010/main" val="2788690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a:xfrm>
            <a:off x="2255573" y="836713"/>
            <a:ext cx="10972800" cy="4525963"/>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lvl1pPr>
              <a:defRPr/>
            </a:lvl1pPr>
          </a:lstStyle>
          <a:p>
            <a:pPr>
              <a:defRPr/>
            </a:pPr>
            <a:fld id="{A9A3C747-EF3B-4B70-9A03-398E7CB5246C}" type="datetimeFigureOut">
              <a:rPr lang="nl-NL"/>
              <a:pPr>
                <a:defRPr/>
              </a:pPr>
              <a:t>8-7-2024</a:t>
            </a:fld>
            <a:endParaRPr lang="nl-NL"/>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410D9F39-B4F5-4F05-AFB2-1273923AE9A1}" type="slidenum">
              <a:rPr lang="nl-NL"/>
              <a:pPr>
                <a:defRPr/>
              </a:pPr>
              <a:t>‹nr.›</a:t>
            </a:fld>
            <a:endParaRPr lang="nl-NL"/>
          </a:p>
        </p:txBody>
      </p:sp>
    </p:spTree>
    <p:extLst>
      <p:ext uri="{BB962C8B-B14F-4D97-AF65-F5344CB8AC3E}">
        <p14:creationId xmlns:p14="http://schemas.microsoft.com/office/powerpoint/2010/main" val="1556380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609600" y="274639"/>
            <a:ext cx="8026400" cy="5851525"/>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lvl1pPr>
              <a:defRPr/>
            </a:lvl1pPr>
          </a:lstStyle>
          <a:p>
            <a:pPr>
              <a:defRPr/>
            </a:pPr>
            <a:fld id="{02A1E72C-C7F6-4AF0-9A18-2380D8515257}" type="datetimeFigureOut">
              <a:rPr lang="nl-NL"/>
              <a:pPr>
                <a:defRPr/>
              </a:pPr>
              <a:t>8-7-2024</a:t>
            </a:fld>
            <a:endParaRPr lang="nl-NL"/>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F1F27466-B982-4567-939E-ACDC1A4C913B}" type="slidenum">
              <a:rPr lang="nl-NL"/>
              <a:pPr>
                <a:defRPr/>
              </a:pPr>
              <a:t>‹nr.›</a:t>
            </a:fld>
            <a:endParaRPr lang="nl-NL"/>
          </a:p>
        </p:txBody>
      </p:sp>
    </p:spTree>
    <p:extLst>
      <p:ext uri="{BB962C8B-B14F-4D97-AF65-F5344CB8AC3E}">
        <p14:creationId xmlns:p14="http://schemas.microsoft.com/office/powerpoint/2010/main" val="4145605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dia">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1015663"/>
          </a:xfrm>
          <a:prstGeom prst="rect">
            <a:avLst/>
          </a:prstGeom>
        </p:spPr>
        <p:txBody>
          <a:bodyPr wrap="square" lIns="0" tIns="0" rIns="0" bIns="0">
            <a:spAutoFit/>
          </a:bodyPr>
          <a:lstStyle>
            <a:lvl1pPr>
              <a:defRPr/>
            </a:lvl1pPr>
          </a:lstStyle>
          <a:p>
            <a:r>
              <a:rPr lang="nl-NL"/>
              <a:t>Klik om de stijl te bewerken</a:t>
            </a:r>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r>
              <a:rPr lang="nl-NL"/>
              <a:t>Klik om de ondertitelstijl van het model te bewerken</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B0778D7-8D7C-427F-8F66-B7C136A4335F}" type="datetime1">
              <a:rPr lang="en-US" smtClean="0"/>
              <a:t>7/8/2024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649559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el dia fotografisch 1">
    <p:spTree>
      <p:nvGrpSpPr>
        <p:cNvPr id="1" name=""/>
        <p:cNvGrpSpPr/>
        <p:nvPr/>
      </p:nvGrpSpPr>
      <p:grpSpPr>
        <a:xfrm>
          <a:off x="0" y="0"/>
          <a:ext cx="0" cy="0"/>
          <a:chOff x="0" y="0"/>
          <a:chExt cx="0" cy="0"/>
        </a:xfrm>
      </p:grpSpPr>
      <p:pic>
        <p:nvPicPr>
          <p:cNvPr id="5" name="Afbeelding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56" y="5"/>
            <a:ext cx="12191047" cy="4933507"/>
          </a:xfrm>
          <a:prstGeom prst="rect">
            <a:avLst/>
          </a:prstGeom>
        </p:spPr>
      </p:pic>
      <p:pic>
        <p:nvPicPr>
          <p:cNvPr id="4" name="Afbeelding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6" y="836712"/>
            <a:ext cx="12191047" cy="4903456"/>
          </a:xfrm>
          <a:prstGeom prst="rect">
            <a:avLst/>
          </a:prstGeom>
        </p:spPr>
      </p:pic>
      <p:sp>
        <p:nvSpPr>
          <p:cNvPr id="2" name="Titel 1"/>
          <p:cNvSpPr>
            <a:spLocks noGrp="1"/>
          </p:cNvSpPr>
          <p:nvPr>
            <p:ph type="ctrTitle" hasCustomPrompt="1"/>
          </p:nvPr>
        </p:nvSpPr>
        <p:spPr>
          <a:xfrm>
            <a:off x="719403" y="4077077"/>
            <a:ext cx="8352928" cy="1398017"/>
          </a:xfrm>
        </p:spPr>
        <p:txBody>
          <a:bodyPr/>
          <a:lstStyle>
            <a:lvl1pPr algn="l">
              <a:lnSpc>
                <a:spcPts val="4500"/>
              </a:lnSpc>
              <a:spcBef>
                <a:spcPts val="0"/>
              </a:spcBef>
              <a:defRPr b="1">
                <a:solidFill>
                  <a:srgbClr val="C2004B"/>
                </a:solidFill>
              </a:defRPr>
            </a:lvl1pPr>
          </a:lstStyle>
          <a:p>
            <a:r>
              <a:rPr lang="nl-NL"/>
              <a:t>Klik om de titel te bewerken</a:t>
            </a:r>
          </a:p>
        </p:txBody>
      </p:sp>
      <p:sp>
        <p:nvSpPr>
          <p:cNvPr id="3" name="Ondertitel 2"/>
          <p:cNvSpPr>
            <a:spLocks noGrp="1"/>
          </p:cNvSpPr>
          <p:nvPr>
            <p:ph type="subTitle" idx="1" hasCustomPrompt="1"/>
          </p:nvPr>
        </p:nvSpPr>
        <p:spPr>
          <a:xfrm>
            <a:off x="719403" y="5517232"/>
            <a:ext cx="6912768" cy="432048"/>
          </a:xfrm>
        </p:spPr>
        <p:txBody>
          <a:bodyPr>
            <a:normAutofit/>
          </a:bodyPr>
          <a:lstStyle>
            <a:lvl1pPr marL="0" indent="0" algn="l">
              <a:buNone/>
              <a:defRPr sz="2200">
                <a:solidFill>
                  <a:srgbClr val="4F5F7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Subtitel van uw presentatie</a:t>
            </a:r>
          </a:p>
        </p:txBody>
      </p:sp>
      <p:pic>
        <p:nvPicPr>
          <p:cNvPr id="8" name="Afbeelding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44408" y="6150924"/>
            <a:ext cx="1632181" cy="374425"/>
          </a:xfrm>
          <a:prstGeom prst="rect">
            <a:avLst/>
          </a:prstGeom>
        </p:spPr>
      </p:pic>
    </p:spTree>
    <p:extLst>
      <p:ext uri="{BB962C8B-B14F-4D97-AF65-F5344CB8AC3E}">
        <p14:creationId xmlns:p14="http://schemas.microsoft.com/office/powerpoint/2010/main" val="20448464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el en objec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1259931"/>
          </a:xfrm>
          <a:custGeom>
            <a:avLst/>
            <a:gdLst/>
            <a:ahLst/>
            <a:cxnLst/>
            <a:rect l="l" t="t" r="r" b="b"/>
            <a:pathLst>
              <a:path w="20104100" h="2077720">
                <a:moveTo>
                  <a:pt x="0" y="2077685"/>
                </a:moveTo>
                <a:lnTo>
                  <a:pt x="20104099" y="2077685"/>
                </a:lnTo>
                <a:lnTo>
                  <a:pt x="20104099" y="0"/>
                </a:lnTo>
                <a:lnTo>
                  <a:pt x="0" y="0"/>
                </a:lnTo>
                <a:lnTo>
                  <a:pt x="0" y="2077685"/>
                </a:lnTo>
                <a:close/>
              </a:path>
            </a:pathLst>
          </a:custGeom>
          <a:solidFill>
            <a:srgbClr val="9E0520"/>
          </a:solidFill>
        </p:spPr>
        <p:txBody>
          <a:bodyPr wrap="square" lIns="0" tIns="0" rIns="0" bIns="0" rtlCol="0"/>
          <a:lstStyle/>
          <a:p>
            <a:endParaRPr sz="1092"/>
          </a:p>
        </p:txBody>
      </p:sp>
      <p:sp>
        <p:nvSpPr>
          <p:cNvPr id="17" name="bk object 17"/>
          <p:cNvSpPr/>
          <p:nvPr/>
        </p:nvSpPr>
        <p:spPr>
          <a:xfrm>
            <a:off x="1" y="0"/>
            <a:ext cx="599203" cy="723151"/>
          </a:xfrm>
          <a:custGeom>
            <a:avLst/>
            <a:gdLst/>
            <a:ahLst/>
            <a:cxnLst/>
            <a:rect l="l" t="t" r="r" b="b"/>
            <a:pathLst>
              <a:path w="988060" h="1192530">
                <a:moveTo>
                  <a:pt x="987760" y="0"/>
                </a:moveTo>
                <a:lnTo>
                  <a:pt x="251018" y="0"/>
                </a:lnTo>
                <a:lnTo>
                  <a:pt x="0" y="302975"/>
                </a:lnTo>
                <a:lnTo>
                  <a:pt x="0" y="1192173"/>
                </a:lnTo>
                <a:lnTo>
                  <a:pt x="987760" y="0"/>
                </a:lnTo>
                <a:close/>
              </a:path>
            </a:pathLst>
          </a:custGeom>
          <a:solidFill>
            <a:srgbClr val="C40452"/>
          </a:solidFill>
        </p:spPr>
        <p:txBody>
          <a:bodyPr wrap="square" lIns="0" tIns="0" rIns="0" bIns="0" rtlCol="0"/>
          <a:lstStyle/>
          <a:p>
            <a:endParaRPr sz="1092"/>
          </a:p>
        </p:txBody>
      </p:sp>
      <p:sp>
        <p:nvSpPr>
          <p:cNvPr id="18" name="bk object 18"/>
          <p:cNvSpPr/>
          <p:nvPr/>
        </p:nvSpPr>
        <p:spPr>
          <a:xfrm>
            <a:off x="1973" y="0"/>
            <a:ext cx="1491075" cy="1259931"/>
          </a:xfrm>
          <a:custGeom>
            <a:avLst/>
            <a:gdLst/>
            <a:ahLst/>
            <a:cxnLst/>
            <a:rect l="l" t="t" r="r" b="b"/>
            <a:pathLst>
              <a:path w="2458720" h="2077720">
                <a:moveTo>
                  <a:pt x="2458218" y="0"/>
                </a:moveTo>
                <a:lnTo>
                  <a:pt x="1721434" y="0"/>
                </a:lnTo>
                <a:lnTo>
                  <a:pt x="0" y="2077685"/>
                </a:lnTo>
                <a:lnTo>
                  <a:pt x="736783" y="2077685"/>
                </a:lnTo>
                <a:lnTo>
                  <a:pt x="2458218" y="0"/>
                </a:lnTo>
                <a:close/>
              </a:path>
            </a:pathLst>
          </a:custGeom>
          <a:solidFill>
            <a:srgbClr val="C40452"/>
          </a:solidFill>
        </p:spPr>
        <p:txBody>
          <a:bodyPr wrap="square" lIns="0" tIns="0" rIns="0" bIns="0" rtlCol="0"/>
          <a:lstStyle/>
          <a:p>
            <a:endParaRPr sz="1092"/>
          </a:p>
        </p:txBody>
      </p:sp>
      <p:sp>
        <p:nvSpPr>
          <p:cNvPr id="19" name="bk object 19"/>
          <p:cNvSpPr/>
          <p:nvPr/>
        </p:nvSpPr>
        <p:spPr>
          <a:xfrm>
            <a:off x="895647" y="0"/>
            <a:ext cx="1491075" cy="1259931"/>
          </a:xfrm>
          <a:custGeom>
            <a:avLst/>
            <a:gdLst/>
            <a:ahLst/>
            <a:cxnLst/>
            <a:rect l="l" t="t" r="r" b="b"/>
            <a:pathLst>
              <a:path w="2458720" h="2077720">
                <a:moveTo>
                  <a:pt x="2458228" y="0"/>
                </a:moveTo>
                <a:lnTo>
                  <a:pt x="1721434" y="0"/>
                </a:lnTo>
                <a:lnTo>
                  <a:pt x="0" y="2077685"/>
                </a:lnTo>
                <a:lnTo>
                  <a:pt x="736794" y="2077685"/>
                </a:lnTo>
                <a:lnTo>
                  <a:pt x="2458228" y="0"/>
                </a:lnTo>
                <a:close/>
              </a:path>
            </a:pathLst>
          </a:custGeom>
          <a:solidFill>
            <a:srgbClr val="C40452"/>
          </a:solidFill>
        </p:spPr>
        <p:txBody>
          <a:bodyPr wrap="square" lIns="0" tIns="0" rIns="0" bIns="0" rtlCol="0"/>
          <a:lstStyle/>
          <a:p>
            <a:endParaRPr sz="1092"/>
          </a:p>
        </p:txBody>
      </p:sp>
      <p:sp>
        <p:nvSpPr>
          <p:cNvPr id="20" name="bk object 20"/>
          <p:cNvSpPr/>
          <p:nvPr/>
        </p:nvSpPr>
        <p:spPr>
          <a:xfrm>
            <a:off x="1789340" y="0"/>
            <a:ext cx="1491075" cy="1259931"/>
          </a:xfrm>
          <a:custGeom>
            <a:avLst/>
            <a:gdLst/>
            <a:ahLst/>
            <a:cxnLst/>
            <a:rect l="l" t="t" r="r" b="b"/>
            <a:pathLst>
              <a:path w="2458720" h="2077720">
                <a:moveTo>
                  <a:pt x="2458270" y="0"/>
                </a:moveTo>
                <a:lnTo>
                  <a:pt x="1721424" y="0"/>
                </a:lnTo>
                <a:lnTo>
                  <a:pt x="0" y="2077685"/>
                </a:lnTo>
                <a:lnTo>
                  <a:pt x="736836" y="2077685"/>
                </a:lnTo>
                <a:lnTo>
                  <a:pt x="2458270" y="0"/>
                </a:lnTo>
                <a:close/>
              </a:path>
            </a:pathLst>
          </a:custGeom>
          <a:solidFill>
            <a:srgbClr val="C40452"/>
          </a:solidFill>
        </p:spPr>
        <p:txBody>
          <a:bodyPr wrap="square" lIns="0" tIns="0" rIns="0" bIns="0" rtlCol="0"/>
          <a:lstStyle/>
          <a:p>
            <a:endParaRPr sz="1092"/>
          </a:p>
        </p:txBody>
      </p:sp>
      <p:sp>
        <p:nvSpPr>
          <p:cNvPr id="21" name="bk object 21"/>
          <p:cNvSpPr/>
          <p:nvPr/>
        </p:nvSpPr>
        <p:spPr>
          <a:xfrm>
            <a:off x="2683007" y="0"/>
            <a:ext cx="1491075" cy="1259931"/>
          </a:xfrm>
          <a:custGeom>
            <a:avLst/>
            <a:gdLst/>
            <a:ahLst/>
            <a:cxnLst/>
            <a:rect l="l" t="t" r="r" b="b"/>
            <a:pathLst>
              <a:path w="2458720" h="2077720">
                <a:moveTo>
                  <a:pt x="2458302" y="0"/>
                </a:moveTo>
                <a:lnTo>
                  <a:pt x="1721434" y="0"/>
                </a:lnTo>
                <a:lnTo>
                  <a:pt x="0" y="2077685"/>
                </a:lnTo>
                <a:lnTo>
                  <a:pt x="736867" y="2077685"/>
                </a:lnTo>
                <a:lnTo>
                  <a:pt x="2458302" y="0"/>
                </a:lnTo>
                <a:close/>
              </a:path>
            </a:pathLst>
          </a:custGeom>
          <a:solidFill>
            <a:srgbClr val="C40452"/>
          </a:solidFill>
        </p:spPr>
        <p:txBody>
          <a:bodyPr wrap="square" lIns="0" tIns="0" rIns="0" bIns="0" rtlCol="0"/>
          <a:lstStyle/>
          <a:p>
            <a:endParaRPr sz="1092"/>
          </a:p>
        </p:txBody>
      </p:sp>
      <p:sp>
        <p:nvSpPr>
          <p:cNvPr id="22" name="bk object 22"/>
          <p:cNvSpPr/>
          <p:nvPr/>
        </p:nvSpPr>
        <p:spPr>
          <a:xfrm>
            <a:off x="3576711" y="0"/>
            <a:ext cx="8615654" cy="1259931"/>
          </a:xfrm>
          <a:custGeom>
            <a:avLst/>
            <a:gdLst/>
            <a:ahLst/>
            <a:cxnLst/>
            <a:rect l="l" t="t" r="r" b="b"/>
            <a:pathLst>
              <a:path w="14206855" h="2077720">
                <a:moveTo>
                  <a:pt x="2458281" y="0"/>
                </a:moveTo>
                <a:lnTo>
                  <a:pt x="1721434" y="0"/>
                </a:lnTo>
                <a:lnTo>
                  <a:pt x="0" y="2077685"/>
                </a:lnTo>
                <a:lnTo>
                  <a:pt x="736846" y="2077685"/>
                </a:lnTo>
                <a:lnTo>
                  <a:pt x="2458281" y="0"/>
                </a:lnTo>
                <a:close/>
              </a:path>
              <a:path w="14206855" h="2077720">
                <a:moveTo>
                  <a:pt x="14206248" y="939144"/>
                </a:moveTo>
                <a:lnTo>
                  <a:pt x="13262936" y="2077685"/>
                </a:lnTo>
                <a:lnTo>
                  <a:pt x="13999772" y="2077685"/>
                </a:lnTo>
                <a:lnTo>
                  <a:pt x="14206248" y="1828467"/>
                </a:lnTo>
                <a:lnTo>
                  <a:pt x="14206248" y="939144"/>
                </a:lnTo>
                <a:close/>
              </a:path>
            </a:pathLst>
          </a:custGeom>
          <a:solidFill>
            <a:srgbClr val="C40452"/>
          </a:solidFill>
        </p:spPr>
        <p:txBody>
          <a:bodyPr wrap="square" lIns="0" tIns="0" rIns="0" bIns="0" rtlCol="0"/>
          <a:lstStyle/>
          <a:p>
            <a:endParaRPr sz="1092"/>
          </a:p>
        </p:txBody>
      </p:sp>
      <p:sp>
        <p:nvSpPr>
          <p:cNvPr id="23" name="bk object 23"/>
          <p:cNvSpPr/>
          <p:nvPr/>
        </p:nvSpPr>
        <p:spPr>
          <a:xfrm>
            <a:off x="4470402" y="0"/>
            <a:ext cx="7721857" cy="1259931"/>
          </a:xfrm>
          <a:custGeom>
            <a:avLst/>
            <a:gdLst/>
            <a:ahLst/>
            <a:cxnLst/>
            <a:rect l="l" t="t" r="r" b="b"/>
            <a:pathLst>
              <a:path w="12733019" h="2077720">
                <a:moveTo>
                  <a:pt x="12732586" y="0"/>
                </a:moveTo>
                <a:lnTo>
                  <a:pt x="12037036" y="0"/>
                </a:lnTo>
                <a:lnTo>
                  <a:pt x="10315612" y="2077685"/>
                </a:lnTo>
                <a:lnTo>
                  <a:pt x="11052459" y="2077685"/>
                </a:lnTo>
                <a:lnTo>
                  <a:pt x="12732586" y="49851"/>
                </a:lnTo>
                <a:lnTo>
                  <a:pt x="12732586" y="0"/>
                </a:lnTo>
                <a:close/>
              </a:path>
              <a:path w="12733019" h="2077720">
                <a:moveTo>
                  <a:pt x="2458270" y="0"/>
                </a:moveTo>
                <a:lnTo>
                  <a:pt x="1721424" y="0"/>
                </a:lnTo>
                <a:lnTo>
                  <a:pt x="0" y="2077685"/>
                </a:lnTo>
                <a:lnTo>
                  <a:pt x="736836" y="2077685"/>
                </a:lnTo>
                <a:lnTo>
                  <a:pt x="2458270" y="0"/>
                </a:lnTo>
                <a:close/>
              </a:path>
            </a:pathLst>
          </a:custGeom>
          <a:solidFill>
            <a:srgbClr val="C40452"/>
          </a:solidFill>
        </p:spPr>
        <p:txBody>
          <a:bodyPr wrap="square" lIns="0" tIns="0" rIns="0" bIns="0" rtlCol="0"/>
          <a:lstStyle/>
          <a:p>
            <a:endParaRPr sz="1092"/>
          </a:p>
        </p:txBody>
      </p:sp>
      <p:sp>
        <p:nvSpPr>
          <p:cNvPr id="24" name="bk object 24"/>
          <p:cNvSpPr/>
          <p:nvPr/>
        </p:nvSpPr>
        <p:spPr>
          <a:xfrm>
            <a:off x="5364110" y="0"/>
            <a:ext cx="5959292" cy="1259931"/>
          </a:xfrm>
          <a:custGeom>
            <a:avLst/>
            <a:gdLst/>
            <a:ahLst/>
            <a:cxnLst/>
            <a:rect l="l" t="t" r="r" b="b"/>
            <a:pathLst>
              <a:path w="9826625" h="2077720">
                <a:moveTo>
                  <a:pt x="2458270" y="0"/>
                </a:moveTo>
                <a:lnTo>
                  <a:pt x="1721434" y="0"/>
                </a:lnTo>
                <a:lnTo>
                  <a:pt x="0" y="2077685"/>
                </a:lnTo>
                <a:lnTo>
                  <a:pt x="736836" y="2077685"/>
                </a:lnTo>
                <a:lnTo>
                  <a:pt x="2458270" y="0"/>
                </a:lnTo>
                <a:close/>
              </a:path>
              <a:path w="9826625" h="2077720">
                <a:moveTo>
                  <a:pt x="3931932" y="0"/>
                </a:moveTo>
                <a:lnTo>
                  <a:pt x="3195138" y="0"/>
                </a:lnTo>
                <a:lnTo>
                  <a:pt x="1473693" y="2077685"/>
                </a:lnTo>
                <a:lnTo>
                  <a:pt x="2210498" y="2077685"/>
                </a:lnTo>
                <a:lnTo>
                  <a:pt x="3931932" y="0"/>
                </a:lnTo>
                <a:close/>
              </a:path>
              <a:path w="9826625" h="2077720">
                <a:moveTo>
                  <a:pt x="5405594" y="0"/>
                </a:moveTo>
                <a:lnTo>
                  <a:pt x="4668737" y="0"/>
                </a:lnTo>
                <a:lnTo>
                  <a:pt x="2947302" y="2077685"/>
                </a:lnTo>
                <a:lnTo>
                  <a:pt x="3684160" y="2077685"/>
                </a:lnTo>
                <a:lnTo>
                  <a:pt x="5405594" y="0"/>
                </a:lnTo>
                <a:close/>
              </a:path>
              <a:path w="9826625" h="2077720">
                <a:moveTo>
                  <a:pt x="6879287" y="0"/>
                </a:moveTo>
                <a:lnTo>
                  <a:pt x="6142420" y="0"/>
                </a:lnTo>
                <a:lnTo>
                  <a:pt x="4420985" y="2077685"/>
                </a:lnTo>
                <a:lnTo>
                  <a:pt x="5157853" y="2077685"/>
                </a:lnTo>
                <a:lnTo>
                  <a:pt x="6879287" y="0"/>
                </a:lnTo>
                <a:close/>
              </a:path>
              <a:path w="9826625" h="2077720">
                <a:moveTo>
                  <a:pt x="8352855" y="0"/>
                </a:moveTo>
                <a:lnTo>
                  <a:pt x="7616082" y="0"/>
                </a:lnTo>
                <a:lnTo>
                  <a:pt x="5894637" y="2077685"/>
                </a:lnTo>
                <a:lnTo>
                  <a:pt x="6631421" y="2077685"/>
                </a:lnTo>
                <a:lnTo>
                  <a:pt x="8352855" y="0"/>
                </a:lnTo>
                <a:close/>
              </a:path>
              <a:path w="9826625" h="2077720">
                <a:moveTo>
                  <a:pt x="9826548" y="0"/>
                </a:moveTo>
                <a:lnTo>
                  <a:pt x="9089702" y="0"/>
                </a:lnTo>
                <a:lnTo>
                  <a:pt x="7368267" y="2077685"/>
                </a:lnTo>
                <a:lnTo>
                  <a:pt x="8105114" y="2077685"/>
                </a:lnTo>
                <a:lnTo>
                  <a:pt x="9826548" y="0"/>
                </a:lnTo>
                <a:close/>
              </a:path>
            </a:pathLst>
          </a:custGeom>
          <a:solidFill>
            <a:srgbClr val="C40452"/>
          </a:solidFill>
        </p:spPr>
        <p:txBody>
          <a:bodyPr wrap="square" lIns="0" tIns="0" rIns="0" bIns="0" rtlCol="0"/>
          <a:lstStyle/>
          <a:p>
            <a:endParaRPr sz="1092"/>
          </a:p>
        </p:txBody>
      </p:sp>
      <p:sp>
        <p:nvSpPr>
          <p:cNvPr id="25" name="bk object 25"/>
          <p:cNvSpPr/>
          <p:nvPr/>
        </p:nvSpPr>
        <p:spPr>
          <a:xfrm>
            <a:off x="2569374" y="0"/>
            <a:ext cx="9622669" cy="1259931"/>
          </a:xfrm>
          <a:custGeom>
            <a:avLst/>
            <a:gdLst/>
            <a:ahLst/>
            <a:cxnLst/>
            <a:rect l="l" t="t" r="r" b="b"/>
            <a:pathLst>
              <a:path w="15867380" h="2077720">
                <a:moveTo>
                  <a:pt x="15867308" y="0"/>
                </a:moveTo>
                <a:lnTo>
                  <a:pt x="0" y="0"/>
                </a:lnTo>
                <a:lnTo>
                  <a:pt x="78294" y="76912"/>
                </a:lnTo>
                <a:lnTo>
                  <a:pt x="245726" y="238982"/>
                </a:lnTo>
                <a:lnTo>
                  <a:pt x="413919" y="398679"/>
                </a:lnTo>
                <a:lnTo>
                  <a:pt x="582768" y="556055"/>
                </a:lnTo>
                <a:lnTo>
                  <a:pt x="752171" y="711163"/>
                </a:lnTo>
                <a:lnTo>
                  <a:pt x="964547" y="901941"/>
                </a:lnTo>
                <a:lnTo>
                  <a:pt x="1177427" y="1089362"/>
                </a:lnTo>
                <a:lnTo>
                  <a:pt x="1433266" y="1309981"/>
                </a:lnTo>
                <a:lnTo>
                  <a:pt x="1689194" y="1526094"/>
                </a:lnTo>
                <a:lnTo>
                  <a:pt x="1987426" y="1772768"/>
                </a:lnTo>
                <a:lnTo>
                  <a:pt x="2364421" y="2077685"/>
                </a:lnTo>
                <a:lnTo>
                  <a:pt x="15867308" y="2077685"/>
                </a:lnTo>
                <a:lnTo>
                  <a:pt x="15867308" y="0"/>
                </a:lnTo>
                <a:close/>
              </a:path>
            </a:pathLst>
          </a:custGeom>
          <a:solidFill>
            <a:srgbClr val="9E0520"/>
          </a:solidFill>
        </p:spPr>
        <p:txBody>
          <a:bodyPr wrap="square" lIns="0" tIns="0" rIns="0" bIns="0" rtlCol="0"/>
          <a:lstStyle/>
          <a:p>
            <a:endParaRPr sz="1092"/>
          </a:p>
        </p:txBody>
      </p:sp>
      <p:sp>
        <p:nvSpPr>
          <p:cNvPr id="26" name="bk object 26"/>
          <p:cNvSpPr/>
          <p:nvPr/>
        </p:nvSpPr>
        <p:spPr>
          <a:xfrm>
            <a:off x="2569376" y="5"/>
            <a:ext cx="1990153" cy="1259931"/>
          </a:xfrm>
          <a:custGeom>
            <a:avLst/>
            <a:gdLst/>
            <a:ahLst/>
            <a:cxnLst/>
            <a:rect l="l" t="t" r="r" b="b"/>
            <a:pathLst>
              <a:path w="3281679" h="2077720">
                <a:moveTo>
                  <a:pt x="819980" y="0"/>
                </a:moveTo>
                <a:lnTo>
                  <a:pt x="0" y="0"/>
                </a:lnTo>
                <a:lnTo>
                  <a:pt x="78291" y="76910"/>
                </a:lnTo>
                <a:lnTo>
                  <a:pt x="245724" y="238980"/>
                </a:lnTo>
                <a:lnTo>
                  <a:pt x="413917" y="398677"/>
                </a:lnTo>
                <a:lnTo>
                  <a:pt x="582766" y="556053"/>
                </a:lnTo>
                <a:lnTo>
                  <a:pt x="752170" y="711162"/>
                </a:lnTo>
                <a:lnTo>
                  <a:pt x="964546" y="901940"/>
                </a:lnTo>
                <a:lnTo>
                  <a:pt x="1177427" y="1089360"/>
                </a:lnTo>
                <a:lnTo>
                  <a:pt x="1433266" y="1309980"/>
                </a:lnTo>
                <a:lnTo>
                  <a:pt x="1689195" y="1526092"/>
                </a:lnTo>
                <a:lnTo>
                  <a:pt x="1987428" y="1772766"/>
                </a:lnTo>
                <a:lnTo>
                  <a:pt x="2364427" y="2077685"/>
                </a:lnTo>
                <a:lnTo>
                  <a:pt x="3281086" y="2077685"/>
                </a:lnTo>
                <a:lnTo>
                  <a:pt x="2787080" y="1688805"/>
                </a:lnTo>
                <a:lnTo>
                  <a:pt x="2412936" y="1387248"/>
                </a:lnTo>
                <a:lnTo>
                  <a:pt x="2079053" y="1111774"/>
                </a:lnTo>
                <a:lnTo>
                  <a:pt x="1828343" y="900334"/>
                </a:lnTo>
                <a:lnTo>
                  <a:pt x="1577760" y="684567"/>
                </a:lnTo>
                <a:lnTo>
                  <a:pt x="1369288" y="501334"/>
                </a:lnTo>
                <a:lnTo>
                  <a:pt x="1161341" y="314884"/>
                </a:lnTo>
                <a:lnTo>
                  <a:pt x="995498" y="163343"/>
                </a:lnTo>
                <a:lnTo>
                  <a:pt x="830220" y="9632"/>
                </a:lnTo>
                <a:lnTo>
                  <a:pt x="819980" y="0"/>
                </a:lnTo>
                <a:close/>
              </a:path>
            </a:pathLst>
          </a:custGeom>
          <a:solidFill>
            <a:srgbClr val="C40452"/>
          </a:solidFill>
        </p:spPr>
        <p:txBody>
          <a:bodyPr wrap="square" lIns="0" tIns="0" rIns="0" bIns="0" rtlCol="0"/>
          <a:lstStyle/>
          <a:p>
            <a:endParaRPr sz="1092"/>
          </a:p>
        </p:txBody>
      </p:sp>
      <p:sp>
        <p:nvSpPr>
          <p:cNvPr id="27" name="bk object 27"/>
          <p:cNvSpPr/>
          <p:nvPr/>
        </p:nvSpPr>
        <p:spPr>
          <a:xfrm>
            <a:off x="3576719" y="0"/>
            <a:ext cx="2114153" cy="1259931"/>
          </a:xfrm>
          <a:custGeom>
            <a:avLst/>
            <a:gdLst/>
            <a:ahLst/>
            <a:cxnLst/>
            <a:rect l="l" t="t" r="r" b="b"/>
            <a:pathLst>
              <a:path w="3486150" h="2077720">
                <a:moveTo>
                  <a:pt x="856237" y="0"/>
                </a:moveTo>
                <a:lnTo>
                  <a:pt x="0" y="0"/>
                </a:lnTo>
                <a:lnTo>
                  <a:pt x="72266" y="64519"/>
                </a:lnTo>
                <a:lnTo>
                  <a:pt x="276235" y="244172"/>
                </a:lnTo>
                <a:lnTo>
                  <a:pt x="521497" y="455795"/>
                </a:lnTo>
                <a:lnTo>
                  <a:pt x="766981" y="663243"/>
                </a:lnTo>
                <a:lnTo>
                  <a:pt x="1053205" y="900195"/>
                </a:lnTo>
                <a:lnTo>
                  <a:pt x="1420097" y="1197200"/>
                </a:lnTo>
                <a:lnTo>
                  <a:pt x="1865263" y="1549228"/>
                </a:lnTo>
                <a:lnTo>
                  <a:pt x="2549500" y="2077685"/>
                </a:lnTo>
                <a:lnTo>
                  <a:pt x="3485718" y="2077685"/>
                </a:lnTo>
                <a:lnTo>
                  <a:pt x="2392235" y="1241021"/>
                </a:lnTo>
                <a:lnTo>
                  <a:pt x="1867857" y="830023"/>
                </a:lnTo>
                <a:lnTo>
                  <a:pt x="1504253" y="538342"/>
                </a:lnTo>
                <a:lnTo>
                  <a:pt x="1181522" y="273565"/>
                </a:lnTo>
                <a:lnTo>
                  <a:pt x="900031" y="37266"/>
                </a:lnTo>
                <a:lnTo>
                  <a:pt x="856237" y="0"/>
                </a:lnTo>
                <a:close/>
              </a:path>
            </a:pathLst>
          </a:custGeom>
          <a:solidFill>
            <a:srgbClr val="C40452"/>
          </a:solidFill>
        </p:spPr>
        <p:txBody>
          <a:bodyPr wrap="square" lIns="0" tIns="0" rIns="0" bIns="0" rtlCol="0"/>
          <a:lstStyle/>
          <a:p>
            <a:endParaRPr sz="1092"/>
          </a:p>
        </p:txBody>
      </p:sp>
      <p:sp>
        <p:nvSpPr>
          <p:cNvPr id="28" name="bk object 28"/>
          <p:cNvSpPr/>
          <p:nvPr/>
        </p:nvSpPr>
        <p:spPr>
          <a:xfrm>
            <a:off x="4633406" y="6"/>
            <a:ext cx="2185395" cy="1259931"/>
          </a:xfrm>
          <a:custGeom>
            <a:avLst/>
            <a:gdLst/>
            <a:ahLst/>
            <a:cxnLst/>
            <a:rect l="l" t="t" r="r" b="b"/>
            <a:pathLst>
              <a:path w="3603625" h="2077720">
                <a:moveTo>
                  <a:pt x="905735" y="0"/>
                </a:moveTo>
                <a:lnTo>
                  <a:pt x="0" y="0"/>
                </a:lnTo>
                <a:lnTo>
                  <a:pt x="145035" y="118143"/>
                </a:lnTo>
                <a:lnTo>
                  <a:pt x="540420" y="434704"/>
                </a:lnTo>
                <a:lnTo>
                  <a:pt x="1053550" y="835986"/>
                </a:lnTo>
                <a:lnTo>
                  <a:pt x="2678223" y="2077685"/>
                </a:lnTo>
                <a:lnTo>
                  <a:pt x="3603240" y="2077685"/>
                </a:lnTo>
                <a:lnTo>
                  <a:pt x="2842941" y="1489128"/>
                </a:lnTo>
                <a:lnTo>
                  <a:pt x="1417130" y="399855"/>
                </a:lnTo>
                <a:lnTo>
                  <a:pt x="905735" y="0"/>
                </a:lnTo>
                <a:close/>
              </a:path>
            </a:pathLst>
          </a:custGeom>
          <a:solidFill>
            <a:srgbClr val="C40452"/>
          </a:solidFill>
        </p:spPr>
        <p:txBody>
          <a:bodyPr wrap="square" lIns="0" tIns="0" rIns="0" bIns="0" rtlCol="0"/>
          <a:lstStyle/>
          <a:p>
            <a:endParaRPr sz="1092"/>
          </a:p>
        </p:txBody>
      </p:sp>
      <p:sp>
        <p:nvSpPr>
          <p:cNvPr id="29" name="bk object 29"/>
          <p:cNvSpPr/>
          <p:nvPr/>
        </p:nvSpPr>
        <p:spPr>
          <a:xfrm>
            <a:off x="5741801" y="1"/>
            <a:ext cx="6450284" cy="1259931"/>
          </a:xfrm>
          <a:custGeom>
            <a:avLst/>
            <a:gdLst/>
            <a:ahLst/>
            <a:cxnLst/>
            <a:rect l="l" t="t" r="r" b="b"/>
            <a:pathLst>
              <a:path w="10636250" h="2077720">
                <a:moveTo>
                  <a:pt x="932995" y="0"/>
                </a:moveTo>
                <a:lnTo>
                  <a:pt x="0" y="0"/>
                </a:lnTo>
                <a:lnTo>
                  <a:pt x="1972525" y="1511041"/>
                </a:lnTo>
                <a:lnTo>
                  <a:pt x="2401019" y="1849676"/>
                </a:lnTo>
                <a:lnTo>
                  <a:pt x="2682429" y="2077685"/>
                </a:lnTo>
                <a:lnTo>
                  <a:pt x="3558837" y="2077685"/>
                </a:lnTo>
                <a:lnTo>
                  <a:pt x="3373320" y="1918064"/>
                </a:lnTo>
                <a:lnTo>
                  <a:pt x="3175026" y="1751117"/>
                </a:lnTo>
                <a:lnTo>
                  <a:pt x="2932965" y="1551700"/>
                </a:lnTo>
                <a:lnTo>
                  <a:pt x="2603957" y="1286979"/>
                </a:lnTo>
                <a:lnTo>
                  <a:pt x="2099113" y="891254"/>
                </a:lnTo>
                <a:lnTo>
                  <a:pt x="932995" y="0"/>
                </a:lnTo>
                <a:close/>
              </a:path>
              <a:path w="10636250" h="2077720">
                <a:moveTo>
                  <a:pt x="10636107" y="0"/>
                </a:moveTo>
                <a:lnTo>
                  <a:pt x="10203943" y="0"/>
                </a:lnTo>
                <a:lnTo>
                  <a:pt x="10240706" y="47264"/>
                </a:lnTo>
                <a:lnTo>
                  <a:pt x="10276068" y="93112"/>
                </a:lnTo>
                <a:lnTo>
                  <a:pt x="10311275" y="139135"/>
                </a:lnTo>
                <a:lnTo>
                  <a:pt x="10346324" y="185336"/>
                </a:lnTo>
                <a:lnTo>
                  <a:pt x="10381215" y="231713"/>
                </a:lnTo>
                <a:lnTo>
                  <a:pt x="10415946" y="278270"/>
                </a:lnTo>
                <a:lnTo>
                  <a:pt x="10450516" y="325006"/>
                </a:lnTo>
                <a:lnTo>
                  <a:pt x="10484922" y="371923"/>
                </a:lnTo>
                <a:lnTo>
                  <a:pt x="10519162" y="419022"/>
                </a:lnTo>
                <a:lnTo>
                  <a:pt x="10553236" y="466303"/>
                </a:lnTo>
                <a:lnTo>
                  <a:pt x="10587142" y="513769"/>
                </a:lnTo>
                <a:lnTo>
                  <a:pt x="10620878" y="561419"/>
                </a:lnTo>
                <a:lnTo>
                  <a:pt x="10636107" y="583123"/>
                </a:lnTo>
                <a:lnTo>
                  <a:pt x="10636107" y="0"/>
                </a:lnTo>
                <a:close/>
              </a:path>
            </a:pathLst>
          </a:custGeom>
          <a:solidFill>
            <a:srgbClr val="C40452"/>
          </a:solidFill>
        </p:spPr>
        <p:txBody>
          <a:bodyPr wrap="square" lIns="0" tIns="0" rIns="0" bIns="0" rtlCol="0"/>
          <a:lstStyle/>
          <a:p>
            <a:endParaRPr sz="1092"/>
          </a:p>
        </p:txBody>
      </p:sp>
      <p:sp>
        <p:nvSpPr>
          <p:cNvPr id="30" name="bk object 30"/>
          <p:cNvSpPr/>
          <p:nvPr/>
        </p:nvSpPr>
        <p:spPr>
          <a:xfrm>
            <a:off x="11030407" y="0"/>
            <a:ext cx="1161821" cy="1259931"/>
          </a:xfrm>
          <a:custGeom>
            <a:avLst/>
            <a:gdLst/>
            <a:ahLst/>
            <a:cxnLst/>
            <a:rect l="l" t="t" r="r" b="b"/>
            <a:pathLst>
              <a:path w="1915794" h="2077720">
                <a:moveTo>
                  <a:pt x="751155" y="0"/>
                </a:moveTo>
                <a:lnTo>
                  <a:pt x="0" y="0"/>
                </a:lnTo>
                <a:lnTo>
                  <a:pt x="55724" y="63133"/>
                </a:lnTo>
                <a:lnTo>
                  <a:pt x="126619" y="144512"/>
                </a:lnTo>
                <a:lnTo>
                  <a:pt x="196992" y="226456"/>
                </a:lnTo>
                <a:lnTo>
                  <a:pt x="266830" y="308973"/>
                </a:lnTo>
                <a:lnTo>
                  <a:pt x="336121" y="392070"/>
                </a:lnTo>
                <a:lnTo>
                  <a:pt x="404852" y="475754"/>
                </a:lnTo>
                <a:lnTo>
                  <a:pt x="473010" y="560031"/>
                </a:lnTo>
                <a:lnTo>
                  <a:pt x="540583" y="644909"/>
                </a:lnTo>
                <a:lnTo>
                  <a:pt x="574146" y="687575"/>
                </a:lnTo>
                <a:lnTo>
                  <a:pt x="607558" y="730394"/>
                </a:lnTo>
                <a:lnTo>
                  <a:pt x="640817" y="773367"/>
                </a:lnTo>
                <a:lnTo>
                  <a:pt x="673922" y="816495"/>
                </a:lnTo>
                <a:lnTo>
                  <a:pt x="706871" y="859777"/>
                </a:lnTo>
                <a:lnTo>
                  <a:pt x="739663" y="903216"/>
                </a:lnTo>
                <a:lnTo>
                  <a:pt x="772295" y="946813"/>
                </a:lnTo>
                <a:lnTo>
                  <a:pt x="804767" y="990567"/>
                </a:lnTo>
                <a:lnTo>
                  <a:pt x="837077" y="1034480"/>
                </a:lnTo>
                <a:lnTo>
                  <a:pt x="869223" y="1078553"/>
                </a:lnTo>
                <a:lnTo>
                  <a:pt x="901204" y="1122786"/>
                </a:lnTo>
                <a:lnTo>
                  <a:pt x="933018" y="1167181"/>
                </a:lnTo>
                <a:lnTo>
                  <a:pt x="964663" y="1211738"/>
                </a:lnTo>
                <a:lnTo>
                  <a:pt x="996139" y="1256459"/>
                </a:lnTo>
                <a:lnTo>
                  <a:pt x="1027442" y="1301343"/>
                </a:lnTo>
                <a:lnTo>
                  <a:pt x="1058573" y="1346393"/>
                </a:lnTo>
                <a:lnTo>
                  <a:pt x="1089528" y="1391608"/>
                </a:lnTo>
                <a:lnTo>
                  <a:pt x="1120308" y="1436990"/>
                </a:lnTo>
                <a:lnTo>
                  <a:pt x="1150909" y="1482540"/>
                </a:lnTo>
                <a:lnTo>
                  <a:pt x="1181330" y="1528258"/>
                </a:lnTo>
                <a:lnTo>
                  <a:pt x="1211571" y="1574146"/>
                </a:lnTo>
                <a:lnTo>
                  <a:pt x="1241628" y="1620203"/>
                </a:lnTo>
                <a:lnTo>
                  <a:pt x="1271502" y="1666432"/>
                </a:lnTo>
                <a:lnTo>
                  <a:pt x="1301189" y="1712833"/>
                </a:lnTo>
                <a:lnTo>
                  <a:pt x="1330689" y="1759406"/>
                </a:lnTo>
                <a:lnTo>
                  <a:pt x="1360000" y="1806153"/>
                </a:lnTo>
                <a:lnTo>
                  <a:pt x="1389120" y="1853075"/>
                </a:lnTo>
                <a:lnTo>
                  <a:pt x="1418048" y="1900172"/>
                </a:lnTo>
                <a:lnTo>
                  <a:pt x="1446782" y="1947446"/>
                </a:lnTo>
                <a:lnTo>
                  <a:pt x="1475321" y="1994897"/>
                </a:lnTo>
                <a:lnTo>
                  <a:pt x="1503662" y="2042525"/>
                </a:lnTo>
                <a:lnTo>
                  <a:pt x="1524360" y="2077685"/>
                </a:lnTo>
                <a:lnTo>
                  <a:pt x="1915417" y="2077685"/>
                </a:lnTo>
                <a:lnTo>
                  <a:pt x="1915417" y="1622723"/>
                </a:lnTo>
                <a:lnTo>
                  <a:pt x="1886929" y="1576054"/>
                </a:lnTo>
                <a:lnTo>
                  <a:pt x="1856872" y="1527321"/>
                </a:lnTo>
                <a:lnTo>
                  <a:pt x="1826622" y="1478776"/>
                </a:lnTo>
                <a:lnTo>
                  <a:pt x="1796182" y="1430417"/>
                </a:lnTo>
                <a:lnTo>
                  <a:pt x="1765553" y="1382243"/>
                </a:lnTo>
                <a:lnTo>
                  <a:pt x="1734736" y="1334254"/>
                </a:lnTo>
                <a:lnTo>
                  <a:pt x="1703732" y="1286449"/>
                </a:lnTo>
                <a:lnTo>
                  <a:pt x="1672545" y="1238826"/>
                </a:lnTo>
                <a:lnTo>
                  <a:pt x="1641174" y="1191385"/>
                </a:lnTo>
                <a:lnTo>
                  <a:pt x="1609622" y="1144125"/>
                </a:lnTo>
                <a:lnTo>
                  <a:pt x="1577891" y="1097044"/>
                </a:lnTo>
                <a:lnTo>
                  <a:pt x="1545982" y="1050142"/>
                </a:lnTo>
                <a:lnTo>
                  <a:pt x="1513896" y="1003418"/>
                </a:lnTo>
                <a:lnTo>
                  <a:pt x="1481636" y="956871"/>
                </a:lnTo>
                <a:lnTo>
                  <a:pt x="1449202" y="910500"/>
                </a:lnTo>
                <a:lnTo>
                  <a:pt x="1416596" y="864304"/>
                </a:lnTo>
                <a:lnTo>
                  <a:pt x="1383821" y="818283"/>
                </a:lnTo>
                <a:lnTo>
                  <a:pt x="1350877" y="772434"/>
                </a:lnTo>
                <a:lnTo>
                  <a:pt x="1317767" y="726758"/>
                </a:lnTo>
                <a:lnTo>
                  <a:pt x="1284491" y="681252"/>
                </a:lnTo>
                <a:lnTo>
                  <a:pt x="1251051" y="635917"/>
                </a:lnTo>
                <a:lnTo>
                  <a:pt x="1217450" y="590752"/>
                </a:lnTo>
                <a:lnTo>
                  <a:pt x="1183688" y="545755"/>
                </a:lnTo>
                <a:lnTo>
                  <a:pt x="1149768" y="500925"/>
                </a:lnTo>
                <a:lnTo>
                  <a:pt x="1115690" y="456262"/>
                </a:lnTo>
                <a:lnTo>
                  <a:pt x="1081457" y="411764"/>
                </a:lnTo>
                <a:lnTo>
                  <a:pt x="1047069" y="367431"/>
                </a:lnTo>
                <a:lnTo>
                  <a:pt x="1012530" y="323262"/>
                </a:lnTo>
                <a:lnTo>
                  <a:pt x="977839" y="279255"/>
                </a:lnTo>
                <a:lnTo>
                  <a:pt x="908012" y="191727"/>
                </a:lnTo>
                <a:lnTo>
                  <a:pt x="837602" y="104837"/>
                </a:lnTo>
                <a:lnTo>
                  <a:pt x="766620" y="18580"/>
                </a:lnTo>
                <a:lnTo>
                  <a:pt x="751155" y="0"/>
                </a:lnTo>
                <a:close/>
              </a:path>
            </a:pathLst>
          </a:custGeom>
          <a:solidFill>
            <a:srgbClr val="C40452"/>
          </a:solidFill>
        </p:spPr>
        <p:txBody>
          <a:bodyPr wrap="square" lIns="0" tIns="0" rIns="0" bIns="0" rtlCol="0"/>
          <a:lstStyle/>
          <a:p>
            <a:endParaRPr sz="1092"/>
          </a:p>
        </p:txBody>
      </p:sp>
      <p:sp>
        <p:nvSpPr>
          <p:cNvPr id="31" name="bk object 31"/>
          <p:cNvSpPr/>
          <p:nvPr/>
        </p:nvSpPr>
        <p:spPr>
          <a:xfrm>
            <a:off x="6875709" y="1"/>
            <a:ext cx="2036749" cy="1259931"/>
          </a:xfrm>
          <a:custGeom>
            <a:avLst/>
            <a:gdLst/>
            <a:ahLst/>
            <a:cxnLst/>
            <a:rect l="l" t="t" r="r" b="b"/>
            <a:pathLst>
              <a:path w="3358515" h="2077720">
                <a:moveTo>
                  <a:pt x="932003" y="0"/>
                </a:moveTo>
                <a:lnTo>
                  <a:pt x="0" y="0"/>
                </a:lnTo>
                <a:lnTo>
                  <a:pt x="693960" y="533519"/>
                </a:lnTo>
                <a:lnTo>
                  <a:pt x="1152510" y="894543"/>
                </a:lnTo>
                <a:lnTo>
                  <a:pt x="1479097" y="1158360"/>
                </a:lnTo>
                <a:lnTo>
                  <a:pt x="1719593" y="1357319"/>
                </a:lnTo>
                <a:lnTo>
                  <a:pt x="1916782" y="1524035"/>
                </a:lnTo>
                <a:lnTo>
                  <a:pt x="2110801" y="1691739"/>
                </a:lnTo>
                <a:lnTo>
                  <a:pt x="2263583" y="1826710"/>
                </a:lnTo>
                <a:lnTo>
                  <a:pt x="2414076" y="1962477"/>
                </a:lnTo>
                <a:lnTo>
                  <a:pt x="2539141" y="2077685"/>
                </a:lnTo>
                <a:lnTo>
                  <a:pt x="3358152" y="2077685"/>
                </a:lnTo>
                <a:lnTo>
                  <a:pt x="3280264" y="2000182"/>
                </a:lnTo>
                <a:lnTo>
                  <a:pt x="3174077" y="1896357"/>
                </a:lnTo>
                <a:lnTo>
                  <a:pt x="3066504" y="1793162"/>
                </a:lnTo>
                <a:lnTo>
                  <a:pt x="2957587" y="1690567"/>
                </a:lnTo>
                <a:lnTo>
                  <a:pt x="2847370" y="1588540"/>
                </a:lnTo>
                <a:lnTo>
                  <a:pt x="2698465" y="1453334"/>
                </a:lnTo>
                <a:lnTo>
                  <a:pt x="2547428" y="1319009"/>
                </a:lnTo>
                <a:lnTo>
                  <a:pt x="2355787" y="1152227"/>
                </a:lnTo>
                <a:lnTo>
                  <a:pt x="2161171" y="986561"/>
                </a:lnTo>
                <a:lnTo>
                  <a:pt x="1923988" y="789029"/>
                </a:lnTo>
                <a:lnTo>
                  <a:pt x="1642683" y="560008"/>
                </a:lnTo>
                <a:lnTo>
                  <a:pt x="1233281" y="234758"/>
                </a:lnTo>
                <a:lnTo>
                  <a:pt x="932003" y="0"/>
                </a:lnTo>
                <a:close/>
              </a:path>
            </a:pathLst>
          </a:custGeom>
          <a:solidFill>
            <a:srgbClr val="C40452"/>
          </a:solidFill>
        </p:spPr>
        <p:txBody>
          <a:bodyPr wrap="square" lIns="0" tIns="0" rIns="0" bIns="0" rtlCol="0"/>
          <a:lstStyle/>
          <a:p>
            <a:endParaRPr sz="1092"/>
          </a:p>
        </p:txBody>
      </p:sp>
      <p:sp>
        <p:nvSpPr>
          <p:cNvPr id="32" name="bk object 32"/>
          <p:cNvSpPr/>
          <p:nvPr/>
        </p:nvSpPr>
        <p:spPr>
          <a:xfrm>
            <a:off x="7998572" y="0"/>
            <a:ext cx="1853446" cy="1259931"/>
          </a:xfrm>
          <a:custGeom>
            <a:avLst/>
            <a:gdLst/>
            <a:ahLst/>
            <a:cxnLst/>
            <a:rect l="l" t="t" r="r" b="b"/>
            <a:pathLst>
              <a:path w="3056255" h="2077720">
                <a:moveTo>
                  <a:pt x="900623" y="0"/>
                </a:moveTo>
                <a:lnTo>
                  <a:pt x="0" y="0"/>
                </a:lnTo>
                <a:lnTo>
                  <a:pt x="238711" y="191716"/>
                </a:lnTo>
                <a:lnTo>
                  <a:pt x="516256" y="419075"/>
                </a:lnTo>
                <a:lnTo>
                  <a:pt x="750416" y="615352"/>
                </a:lnTo>
                <a:lnTo>
                  <a:pt x="942682" y="780092"/>
                </a:lnTo>
                <a:lnTo>
                  <a:pt x="1132150" y="946056"/>
                </a:lnTo>
                <a:lnTo>
                  <a:pt x="1281592" y="1079804"/>
                </a:lnTo>
                <a:lnTo>
                  <a:pt x="1429039" y="1214501"/>
                </a:lnTo>
                <a:lnTo>
                  <a:pt x="1538261" y="1316191"/>
                </a:lnTo>
                <a:lnTo>
                  <a:pt x="1646272" y="1418488"/>
                </a:lnTo>
                <a:lnTo>
                  <a:pt x="1753033" y="1521422"/>
                </a:lnTo>
                <a:lnTo>
                  <a:pt x="1858506" y="1625025"/>
                </a:lnTo>
                <a:lnTo>
                  <a:pt x="1962652" y="1729328"/>
                </a:lnTo>
                <a:lnTo>
                  <a:pt x="2031327" y="1799267"/>
                </a:lnTo>
                <a:lnTo>
                  <a:pt x="2099384" y="1869540"/>
                </a:lnTo>
                <a:lnTo>
                  <a:pt x="2166812" y="1940157"/>
                </a:lnTo>
                <a:lnTo>
                  <a:pt x="2233600" y="2011127"/>
                </a:lnTo>
                <a:lnTo>
                  <a:pt x="2295326" y="2077685"/>
                </a:lnTo>
                <a:lnTo>
                  <a:pt x="3055729" y="2077685"/>
                </a:lnTo>
                <a:lnTo>
                  <a:pt x="3017123" y="2032386"/>
                </a:lnTo>
                <a:lnTo>
                  <a:pt x="2953985" y="1959314"/>
                </a:lnTo>
                <a:lnTo>
                  <a:pt x="2890197" y="1886658"/>
                </a:lnTo>
                <a:lnTo>
                  <a:pt x="2825768" y="1814408"/>
                </a:lnTo>
                <a:lnTo>
                  <a:pt x="2760710" y="1742556"/>
                </a:lnTo>
                <a:lnTo>
                  <a:pt x="2695031" y="1671092"/>
                </a:lnTo>
                <a:lnTo>
                  <a:pt x="2628742" y="1600007"/>
                </a:lnTo>
                <a:lnTo>
                  <a:pt x="2561854" y="1529292"/>
                </a:lnTo>
                <a:lnTo>
                  <a:pt x="2494375" y="1458937"/>
                </a:lnTo>
                <a:lnTo>
                  <a:pt x="2426318" y="1388935"/>
                </a:lnTo>
                <a:lnTo>
                  <a:pt x="2323168" y="1284570"/>
                </a:lnTo>
                <a:lnTo>
                  <a:pt x="2218771" y="1180945"/>
                </a:lnTo>
                <a:lnTo>
                  <a:pt x="2113163" y="1078030"/>
                </a:lnTo>
                <a:lnTo>
                  <a:pt x="2006376" y="975793"/>
                </a:lnTo>
                <a:lnTo>
                  <a:pt x="1898446" y="874203"/>
                </a:lnTo>
                <a:lnTo>
                  <a:pt x="1752820" y="739704"/>
                </a:lnTo>
                <a:lnTo>
                  <a:pt x="1605303" y="606229"/>
                </a:lnTo>
                <a:lnTo>
                  <a:pt x="1455977" y="473703"/>
                </a:lnTo>
                <a:lnTo>
                  <a:pt x="1266899" y="309272"/>
                </a:lnTo>
                <a:lnTo>
                  <a:pt x="1036666" y="113563"/>
                </a:lnTo>
                <a:lnTo>
                  <a:pt x="900623" y="0"/>
                </a:lnTo>
                <a:close/>
              </a:path>
            </a:pathLst>
          </a:custGeom>
          <a:solidFill>
            <a:srgbClr val="C40452"/>
          </a:solidFill>
        </p:spPr>
        <p:txBody>
          <a:bodyPr wrap="square" lIns="0" tIns="0" rIns="0" bIns="0" rtlCol="0"/>
          <a:lstStyle/>
          <a:p>
            <a:endParaRPr sz="1092"/>
          </a:p>
        </p:txBody>
      </p:sp>
      <p:sp>
        <p:nvSpPr>
          <p:cNvPr id="33" name="bk object 33"/>
          <p:cNvSpPr/>
          <p:nvPr/>
        </p:nvSpPr>
        <p:spPr>
          <a:xfrm>
            <a:off x="10086313" y="0"/>
            <a:ext cx="1466429" cy="1259931"/>
          </a:xfrm>
          <a:custGeom>
            <a:avLst/>
            <a:gdLst/>
            <a:ahLst/>
            <a:cxnLst/>
            <a:rect l="l" t="t" r="r" b="b"/>
            <a:pathLst>
              <a:path w="2418080" h="2077720">
                <a:moveTo>
                  <a:pt x="791124" y="0"/>
                </a:moveTo>
                <a:lnTo>
                  <a:pt x="0" y="0"/>
                </a:lnTo>
                <a:lnTo>
                  <a:pt x="85494" y="85097"/>
                </a:lnTo>
                <a:lnTo>
                  <a:pt x="190852" y="191661"/>
                </a:lnTo>
                <a:lnTo>
                  <a:pt x="295216" y="299137"/>
                </a:lnTo>
                <a:lnTo>
                  <a:pt x="398551" y="407549"/>
                </a:lnTo>
                <a:lnTo>
                  <a:pt x="466853" y="480357"/>
                </a:lnTo>
                <a:lnTo>
                  <a:pt x="534673" y="553599"/>
                </a:lnTo>
                <a:lnTo>
                  <a:pt x="602000" y="627284"/>
                </a:lnTo>
                <a:lnTo>
                  <a:pt x="668824" y="701418"/>
                </a:lnTo>
                <a:lnTo>
                  <a:pt x="735135" y="776010"/>
                </a:lnTo>
                <a:lnTo>
                  <a:pt x="800924" y="851065"/>
                </a:lnTo>
                <a:lnTo>
                  <a:pt x="866179" y="926593"/>
                </a:lnTo>
                <a:lnTo>
                  <a:pt x="930892" y="1002600"/>
                </a:lnTo>
                <a:lnTo>
                  <a:pt x="995050" y="1079094"/>
                </a:lnTo>
                <a:lnTo>
                  <a:pt x="1058646" y="1156082"/>
                </a:lnTo>
                <a:lnTo>
                  <a:pt x="1121668" y="1233572"/>
                </a:lnTo>
                <a:lnTo>
                  <a:pt x="1184106" y="1311571"/>
                </a:lnTo>
                <a:lnTo>
                  <a:pt x="1215104" y="1350764"/>
                </a:lnTo>
                <a:lnTo>
                  <a:pt x="1245951" y="1390087"/>
                </a:lnTo>
                <a:lnTo>
                  <a:pt x="1276647" y="1429540"/>
                </a:lnTo>
                <a:lnTo>
                  <a:pt x="1307192" y="1469126"/>
                </a:lnTo>
                <a:lnTo>
                  <a:pt x="1337582" y="1508844"/>
                </a:lnTo>
                <a:lnTo>
                  <a:pt x="1367818" y="1548697"/>
                </a:lnTo>
                <a:lnTo>
                  <a:pt x="1397898" y="1588684"/>
                </a:lnTo>
                <a:lnTo>
                  <a:pt x="1427821" y="1628806"/>
                </a:lnTo>
                <a:lnTo>
                  <a:pt x="1457585" y="1669065"/>
                </a:lnTo>
                <a:lnTo>
                  <a:pt x="1487189" y="1709462"/>
                </a:lnTo>
                <a:lnTo>
                  <a:pt x="1516632" y="1749997"/>
                </a:lnTo>
                <a:lnTo>
                  <a:pt x="1545912" y="1790671"/>
                </a:lnTo>
                <a:lnTo>
                  <a:pt x="1575029" y="1831486"/>
                </a:lnTo>
                <a:lnTo>
                  <a:pt x="1603982" y="1872442"/>
                </a:lnTo>
                <a:lnTo>
                  <a:pt x="1632767" y="1913539"/>
                </a:lnTo>
                <a:lnTo>
                  <a:pt x="1661386" y="1954780"/>
                </a:lnTo>
                <a:lnTo>
                  <a:pt x="1689836" y="1996165"/>
                </a:lnTo>
                <a:lnTo>
                  <a:pt x="1718116" y="2037695"/>
                </a:lnTo>
                <a:lnTo>
                  <a:pt x="1745087" y="2077685"/>
                </a:lnTo>
                <a:lnTo>
                  <a:pt x="2417893" y="2077685"/>
                </a:lnTo>
                <a:lnTo>
                  <a:pt x="2387846" y="2030002"/>
                </a:lnTo>
                <a:lnTo>
                  <a:pt x="2361038" y="1987910"/>
                </a:lnTo>
                <a:lnTo>
                  <a:pt x="2334006" y="1945865"/>
                </a:lnTo>
                <a:lnTo>
                  <a:pt x="2306750" y="1903868"/>
                </a:lnTo>
                <a:lnTo>
                  <a:pt x="2279270" y="1861918"/>
                </a:lnTo>
                <a:lnTo>
                  <a:pt x="2251566" y="1820014"/>
                </a:lnTo>
                <a:lnTo>
                  <a:pt x="2223636" y="1778157"/>
                </a:lnTo>
                <a:lnTo>
                  <a:pt x="2195482" y="1736346"/>
                </a:lnTo>
                <a:lnTo>
                  <a:pt x="2167103" y="1694579"/>
                </a:lnTo>
                <a:lnTo>
                  <a:pt x="2138498" y="1652858"/>
                </a:lnTo>
                <a:lnTo>
                  <a:pt x="2109667" y="1611181"/>
                </a:lnTo>
                <a:lnTo>
                  <a:pt x="2080611" y="1569549"/>
                </a:lnTo>
                <a:lnTo>
                  <a:pt x="2051328" y="1527960"/>
                </a:lnTo>
                <a:lnTo>
                  <a:pt x="2021818" y="1486414"/>
                </a:lnTo>
                <a:lnTo>
                  <a:pt x="1992082" y="1444911"/>
                </a:lnTo>
                <a:lnTo>
                  <a:pt x="1962119" y="1403451"/>
                </a:lnTo>
                <a:lnTo>
                  <a:pt x="1931928" y="1362033"/>
                </a:lnTo>
                <a:lnTo>
                  <a:pt x="1901509" y="1320656"/>
                </a:lnTo>
                <a:lnTo>
                  <a:pt x="1870863" y="1279321"/>
                </a:lnTo>
                <a:lnTo>
                  <a:pt x="1839989" y="1238026"/>
                </a:lnTo>
                <a:lnTo>
                  <a:pt x="1808886" y="1196772"/>
                </a:lnTo>
                <a:lnTo>
                  <a:pt x="1777555" y="1155557"/>
                </a:lnTo>
                <a:lnTo>
                  <a:pt x="1745994" y="1114383"/>
                </a:lnTo>
                <a:lnTo>
                  <a:pt x="1714205" y="1073247"/>
                </a:lnTo>
                <a:lnTo>
                  <a:pt x="1682186" y="1032150"/>
                </a:lnTo>
                <a:lnTo>
                  <a:pt x="1649937" y="991092"/>
                </a:lnTo>
                <a:lnTo>
                  <a:pt x="1617458" y="950071"/>
                </a:lnTo>
                <a:lnTo>
                  <a:pt x="1551810" y="868142"/>
                </a:lnTo>
                <a:lnTo>
                  <a:pt x="1485238" y="786359"/>
                </a:lnTo>
                <a:lnTo>
                  <a:pt x="1417741" y="704720"/>
                </a:lnTo>
                <a:lnTo>
                  <a:pt x="1349317" y="623221"/>
                </a:lnTo>
                <a:lnTo>
                  <a:pt x="1279963" y="541858"/>
                </a:lnTo>
                <a:lnTo>
                  <a:pt x="1209678" y="460629"/>
                </a:lnTo>
                <a:lnTo>
                  <a:pt x="1138459" y="379529"/>
                </a:lnTo>
                <a:lnTo>
                  <a:pt x="1066304" y="298557"/>
                </a:lnTo>
                <a:lnTo>
                  <a:pt x="993212" y="217708"/>
                </a:lnTo>
                <a:lnTo>
                  <a:pt x="919179" y="136978"/>
                </a:lnTo>
                <a:lnTo>
                  <a:pt x="844205" y="56366"/>
                </a:lnTo>
                <a:lnTo>
                  <a:pt x="791124" y="0"/>
                </a:lnTo>
                <a:close/>
              </a:path>
            </a:pathLst>
          </a:custGeom>
          <a:solidFill>
            <a:srgbClr val="C40452"/>
          </a:solidFill>
        </p:spPr>
        <p:txBody>
          <a:bodyPr wrap="square" lIns="0" tIns="0" rIns="0" bIns="0" rtlCol="0"/>
          <a:lstStyle/>
          <a:p>
            <a:endParaRPr sz="1092"/>
          </a:p>
        </p:txBody>
      </p:sp>
      <p:sp>
        <p:nvSpPr>
          <p:cNvPr id="34" name="bk object 34"/>
          <p:cNvSpPr/>
          <p:nvPr/>
        </p:nvSpPr>
        <p:spPr>
          <a:xfrm>
            <a:off x="9072695" y="0"/>
            <a:ext cx="1650888" cy="1259931"/>
          </a:xfrm>
          <a:custGeom>
            <a:avLst/>
            <a:gdLst/>
            <a:ahLst/>
            <a:cxnLst/>
            <a:rect l="l" t="t" r="r" b="b"/>
            <a:pathLst>
              <a:path w="2722244" h="2077720">
                <a:moveTo>
                  <a:pt x="848831" y="0"/>
                </a:moveTo>
                <a:lnTo>
                  <a:pt x="0" y="0"/>
                </a:lnTo>
                <a:lnTo>
                  <a:pt x="144771" y="128042"/>
                </a:lnTo>
                <a:lnTo>
                  <a:pt x="292446" y="261029"/>
                </a:lnTo>
                <a:lnTo>
                  <a:pt x="438636" y="395243"/>
                </a:lnTo>
                <a:lnTo>
                  <a:pt x="474941" y="428995"/>
                </a:lnTo>
                <a:lnTo>
                  <a:pt x="619146" y="564823"/>
                </a:lnTo>
                <a:lnTo>
                  <a:pt x="726194" y="667581"/>
                </a:lnTo>
                <a:lnTo>
                  <a:pt x="832251" y="771126"/>
                </a:lnTo>
                <a:lnTo>
                  <a:pt x="937278" y="875482"/>
                </a:lnTo>
                <a:lnTo>
                  <a:pt x="1041236" y="980673"/>
                </a:lnTo>
                <a:lnTo>
                  <a:pt x="1144086" y="1086722"/>
                </a:lnTo>
                <a:lnTo>
                  <a:pt x="1212017" y="1157911"/>
                </a:lnTo>
                <a:lnTo>
                  <a:pt x="1279427" y="1229499"/>
                </a:lnTo>
                <a:lnTo>
                  <a:pt x="1346304" y="1301494"/>
                </a:lnTo>
                <a:lnTo>
                  <a:pt x="1412637" y="1373902"/>
                </a:lnTo>
                <a:lnTo>
                  <a:pt x="1478413" y="1446732"/>
                </a:lnTo>
                <a:lnTo>
                  <a:pt x="1543622" y="1519989"/>
                </a:lnTo>
                <a:lnTo>
                  <a:pt x="1608252" y="1593682"/>
                </a:lnTo>
                <a:lnTo>
                  <a:pt x="1672312" y="1667842"/>
                </a:lnTo>
                <a:lnTo>
                  <a:pt x="1735727" y="1742401"/>
                </a:lnTo>
                <a:lnTo>
                  <a:pt x="1798549" y="1817442"/>
                </a:lnTo>
                <a:lnTo>
                  <a:pt x="1860746" y="1892947"/>
                </a:lnTo>
                <a:lnTo>
                  <a:pt x="1891606" y="1930875"/>
                </a:lnTo>
                <a:lnTo>
                  <a:pt x="1922306" y="1968922"/>
                </a:lnTo>
                <a:lnTo>
                  <a:pt x="1952843" y="2007089"/>
                </a:lnTo>
                <a:lnTo>
                  <a:pt x="1983217" y="2045375"/>
                </a:lnTo>
                <a:lnTo>
                  <a:pt x="2008629" y="2077685"/>
                </a:lnTo>
                <a:lnTo>
                  <a:pt x="2721966" y="2077685"/>
                </a:lnTo>
                <a:lnTo>
                  <a:pt x="2678350" y="2017873"/>
                </a:lnTo>
                <a:lnTo>
                  <a:pt x="2649268" y="1978470"/>
                </a:lnTo>
                <a:lnTo>
                  <a:pt x="2620022" y="1939196"/>
                </a:lnTo>
                <a:lnTo>
                  <a:pt x="2590615" y="1900051"/>
                </a:lnTo>
                <a:lnTo>
                  <a:pt x="2561046" y="1861035"/>
                </a:lnTo>
                <a:lnTo>
                  <a:pt x="2531319" y="1822145"/>
                </a:lnTo>
                <a:lnTo>
                  <a:pt x="2501433" y="1783382"/>
                </a:lnTo>
                <a:lnTo>
                  <a:pt x="2471390" y="1744745"/>
                </a:lnTo>
                <a:lnTo>
                  <a:pt x="2441192" y="1706232"/>
                </a:lnTo>
                <a:lnTo>
                  <a:pt x="2410819" y="1667817"/>
                </a:lnTo>
                <a:lnTo>
                  <a:pt x="2380334" y="1629575"/>
                </a:lnTo>
                <a:lnTo>
                  <a:pt x="2318871" y="1553407"/>
                </a:lnTo>
                <a:lnTo>
                  <a:pt x="2256811" y="1477719"/>
                </a:lnTo>
                <a:lnTo>
                  <a:pt x="2194167" y="1402504"/>
                </a:lnTo>
                <a:lnTo>
                  <a:pt x="2130947" y="1327755"/>
                </a:lnTo>
                <a:lnTo>
                  <a:pt x="2067164" y="1253465"/>
                </a:lnTo>
                <a:lnTo>
                  <a:pt x="2002826" y="1179628"/>
                </a:lnTo>
                <a:lnTo>
                  <a:pt x="1937945" y="1106236"/>
                </a:lnTo>
                <a:lnTo>
                  <a:pt x="1872532" y="1033281"/>
                </a:lnTo>
                <a:lnTo>
                  <a:pt x="1806596" y="960758"/>
                </a:lnTo>
                <a:lnTo>
                  <a:pt x="1740148" y="888658"/>
                </a:lnTo>
                <a:lnTo>
                  <a:pt x="1673199" y="816974"/>
                </a:lnTo>
                <a:lnTo>
                  <a:pt x="1605759" y="745701"/>
                </a:lnTo>
                <a:lnTo>
                  <a:pt x="1503702" y="639543"/>
                </a:lnTo>
                <a:lnTo>
                  <a:pt x="1400599" y="534267"/>
                </a:lnTo>
                <a:lnTo>
                  <a:pt x="1296487" y="429848"/>
                </a:lnTo>
                <a:lnTo>
                  <a:pt x="1261564" y="395229"/>
                </a:lnTo>
                <a:lnTo>
                  <a:pt x="1156159" y="291917"/>
                </a:lnTo>
                <a:lnTo>
                  <a:pt x="1049827" y="189407"/>
                </a:lnTo>
                <a:lnTo>
                  <a:pt x="906669" y="53934"/>
                </a:lnTo>
                <a:lnTo>
                  <a:pt x="848831" y="0"/>
                </a:lnTo>
                <a:close/>
              </a:path>
            </a:pathLst>
          </a:custGeom>
          <a:solidFill>
            <a:srgbClr val="C40452"/>
          </a:solidFill>
        </p:spPr>
        <p:txBody>
          <a:bodyPr wrap="square" lIns="0" tIns="0" rIns="0" bIns="0" rtlCol="0"/>
          <a:lstStyle/>
          <a:p>
            <a:endParaRPr sz="1092"/>
          </a:p>
        </p:txBody>
      </p:sp>
      <p:sp>
        <p:nvSpPr>
          <p:cNvPr id="35" name="bk object 35"/>
          <p:cNvSpPr/>
          <p:nvPr/>
        </p:nvSpPr>
        <p:spPr>
          <a:xfrm>
            <a:off x="633000" y="6011578"/>
            <a:ext cx="10935061" cy="0"/>
          </a:xfrm>
          <a:custGeom>
            <a:avLst/>
            <a:gdLst/>
            <a:ahLst/>
            <a:cxnLst/>
            <a:rect l="l" t="t" r="r" b="b"/>
            <a:pathLst>
              <a:path w="18031460">
                <a:moveTo>
                  <a:pt x="0" y="0"/>
                </a:moveTo>
                <a:lnTo>
                  <a:pt x="18031356" y="0"/>
                </a:lnTo>
              </a:path>
            </a:pathLst>
          </a:custGeom>
          <a:ln w="20941">
            <a:solidFill>
              <a:srgbClr val="CE0952"/>
            </a:solidFill>
          </a:ln>
        </p:spPr>
        <p:txBody>
          <a:bodyPr wrap="square" lIns="0" tIns="0" rIns="0" bIns="0" rtlCol="0"/>
          <a:lstStyle/>
          <a:p>
            <a:endParaRPr sz="1092"/>
          </a:p>
        </p:txBody>
      </p:sp>
      <p:sp>
        <p:nvSpPr>
          <p:cNvPr id="2" name="Holder 2"/>
          <p:cNvSpPr>
            <a:spLocks noGrp="1"/>
          </p:cNvSpPr>
          <p:nvPr>
            <p:ph type="title"/>
          </p:nvPr>
        </p:nvSpPr>
        <p:spPr>
          <a:xfrm>
            <a:off x="625299" y="288278"/>
            <a:ext cx="10941403" cy="615874"/>
          </a:xfrm>
        </p:spPr>
        <p:txBody>
          <a:bodyPr lIns="0" tIns="0" rIns="0" bIns="0"/>
          <a:lstStyle>
            <a:lvl1pPr>
              <a:defRPr sz="4002" b="1" i="0">
                <a:solidFill>
                  <a:schemeClr val="bg1"/>
                </a:solidFill>
                <a:latin typeface="PF Din Stencil"/>
                <a:cs typeface="PF Din Stencil"/>
              </a:defRPr>
            </a:lvl1pPr>
          </a:lstStyle>
          <a:p>
            <a:r>
              <a:rPr lang="nl-NL"/>
              <a:t>Klik om de stijl te bewerken</a:t>
            </a:r>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pPr lvl="0"/>
            <a:r>
              <a:rPr lang="nl-NL"/>
              <a:t>Tekststijl van het model bewerken</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6AFB1A5-78A0-4C63-8D8D-257C2BFA5192}" type="datetime1">
              <a:rPr lang="en-US" smtClean="0"/>
              <a:t>7/8/2024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219522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Inhoud van twee">
    <p:spTree>
      <p:nvGrpSpPr>
        <p:cNvPr id="1" name=""/>
        <p:cNvGrpSpPr/>
        <p:nvPr/>
      </p:nvGrpSpPr>
      <p:grpSpPr>
        <a:xfrm>
          <a:off x="0" y="0"/>
          <a:ext cx="0" cy="0"/>
          <a:chOff x="0" y="0"/>
          <a:chExt cx="0" cy="0"/>
        </a:xfrm>
      </p:grpSpPr>
      <p:sp>
        <p:nvSpPr>
          <p:cNvPr id="2" name="Holder 2"/>
          <p:cNvSpPr>
            <a:spLocks noGrp="1"/>
          </p:cNvSpPr>
          <p:nvPr>
            <p:ph type="title"/>
          </p:nvPr>
        </p:nvSpPr>
        <p:spPr>
          <a:xfrm>
            <a:off x="625299" y="288278"/>
            <a:ext cx="10941403" cy="615874"/>
          </a:xfrm>
        </p:spPr>
        <p:txBody>
          <a:bodyPr lIns="0" tIns="0" rIns="0" bIns="0"/>
          <a:lstStyle>
            <a:lvl1pPr>
              <a:defRPr sz="4002" b="1" i="0">
                <a:solidFill>
                  <a:schemeClr val="bg1"/>
                </a:solidFill>
                <a:latin typeface="PF Din Stencil"/>
                <a:cs typeface="PF Din Stencil"/>
              </a:defRPr>
            </a:lvl1pPr>
          </a:lstStyle>
          <a:p>
            <a:r>
              <a:rPr lang="nl-NL"/>
              <a:t>Klik om de stijl te bewerken</a:t>
            </a:r>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pPr lvl="0"/>
            <a:r>
              <a:rPr lang="nl-NL"/>
              <a:t>Tekststijl van het model bewerken</a:t>
            </a: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pPr lvl="0"/>
            <a:r>
              <a:rPr lang="nl-NL"/>
              <a:t>Tekststijl van het model bewerken</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6A5A229-507D-4D02-AAE8-A103C626F09B}" type="datetime1">
              <a:rPr lang="en-US" smtClean="0"/>
              <a:t>7/8/2024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739226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Alleen titel">
    <p:spTree>
      <p:nvGrpSpPr>
        <p:cNvPr id="1" name=""/>
        <p:cNvGrpSpPr/>
        <p:nvPr/>
      </p:nvGrpSpPr>
      <p:grpSpPr>
        <a:xfrm>
          <a:off x="0" y="0"/>
          <a:ext cx="0" cy="0"/>
          <a:chOff x="0" y="0"/>
          <a:chExt cx="0" cy="0"/>
        </a:xfrm>
      </p:grpSpPr>
      <p:sp>
        <p:nvSpPr>
          <p:cNvPr id="2" name="Holder 2"/>
          <p:cNvSpPr>
            <a:spLocks noGrp="1"/>
          </p:cNvSpPr>
          <p:nvPr>
            <p:ph type="title"/>
          </p:nvPr>
        </p:nvSpPr>
        <p:spPr>
          <a:xfrm>
            <a:off x="625299" y="288278"/>
            <a:ext cx="10941403" cy="615874"/>
          </a:xfrm>
        </p:spPr>
        <p:txBody>
          <a:bodyPr lIns="0" tIns="0" rIns="0" bIns="0"/>
          <a:lstStyle>
            <a:lvl1pPr>
              <a:defRPr sz="4002" b="1" i="0">
                <a:solidFill>
                  <a:schemeClr val="bg1"/>
                </a:solidFill>
                <a:latin typeface="PF Din Stencil"/>
                <a:cs typeface="PF Din Stencil"/>
              </a:defRPr>
            </a:lvl1pPr>
          </a:lstStyle>
          <a:p>
            <a:r>
              <a:rPr lang="nl-NL"/>
              <a:t>Klik om de stijl te bewerken</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035C1FB-FFD1-49EA-B021-FF1F70556A08}" type="datetime1">
              <a:rPr lang="en-US" smtClean="0"/>
              <a:t>7/8/2024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71087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Lee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2D1EBD3A-11C8-40D2-9FA2-910229CB2D9E}" type="datetime1">
              <a:rPr lang="en-US" smtClean="0"/>
              <a:t>7/8/2024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185123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dia">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1015663"/>
          </a:xfrm>
          <a:prstGeom prst="rect">
            <a:avLst/>
          </a:prstGeom>
        </p:spPr>
        <p:txBody>
          <a:bodyPr wrap="square" lIns="0" tIns="0" rIns="0" bIns="0">
            <a:spAutoFit/>
          </a:bodyPr>
          <a:lstStyle>
            <a:lvl1pPr>
              <a:defRPr/>
            </a:lvl1pPr>
          </a:lstStyle>
          <a:p>
            <a:r>
              <a:rPr lang="nl-NL"/>
              <a:t>Klik om stijl te bewerken</a:t>
            </a:r>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r>
              <a:rPr lang="nl-NL"/>
              <a:t>Klikken om de ondertitelstijl van het model te bewerken</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C427A4B-6121-455D-849D-C35274FE6829}" type="datetime1">
              <a:rPr lang="en-US" smtClean="0"/>
              <a:t>7/8/2024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406806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el en objec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1259931"/>
          </a:xfrm>
          <a:custGeom>
            <a:avLst/>
            <a:gdLst/>
            <a:ahLst/>
            <a:cxnLst/>
            <a:rect l="l" t="t" r="r" b="b"/>
            <a:pathLst>
              <a:path w="20104100" h="2077720">
                <a:moveTo>
                  <a:pt x="0" y="2077685"/>
                </a:moveTo>
                <a:lnTo>
                  <a:pt x="20104099" y="2077685"/>
                </a:lnTo>
                <a:lnTo>
                  <a:pt x="20104099" y="0"/>
                </a:lnTo>
                <a:lnTo>
                  <a:pt x="0" y="0"/>
                </a:lnTo>
                <a:lnTo>
                  <a:pt x="0" y="2077685"/>
                </a:lnTo>
                <a:close/>
              </a:path>
            </a:pathLst>
          </a:custGeom>
          <a:solidFill>
            <a:srgbClr val="9E0520"/>
          </a:solidFill>
        </p:spPr>
        <p:txBody>
          <a:bodyPr wrap="square" lIns="0" tIns="0" rIns="0" bIns="0" rtlCol="0"/>
          <a:lstStyle/>
          <a:p>
            <a:endParaRPr sz="1092"/>
          </a:p>
        </p:txBody>
      </p:sp>
      <p:sp>
        <p:nvSpPr>
          <p:cNvPr id="17" name="bk object 17"/>
          <p:cNvSpPr/>
          <p:nvPr/>
        </p:nvSpPr>
        <p:spPr>
          <a:xfrm>
            <a:off x="1" y="0"/>
            <a:ext cx="599203" cy="723151"/>
          </a:xfrm>
          <a:custGeom>
            <a:avLst/>
            <a:gdLst/>
            <a:ahLst/>
            <a:cxnLst/>
            <a:rect l="l" t="t" r="r" b="b"/>
            <a:pathLst>
              <a:path w="988060" h="1192530">
                <a:moveTo>
                  <a:pt x="987760" y="0"/>
                </a:moveTo>
                <a:lnTo>
                  <a:pt x="251018" y="0"/>
                </a:lnTo>
                <a:lnTo>
                  <a:pt x="0" y="302975"/>
                </a:lnTo>
                <a:lnTo>
                  <a:pt x="0" y="1192173"/>
                </a:lnTo>
                <a:lnTo>
                  <a:pt x="987760" y="0"/>
                </a:lnTo>
                <a:close/>
              </a:path>
            </a:pathLst>
          </a:custGeom>
          <a:solidFill>
            <a:srgbClr val="C40452"/>
          </a:solidFill>
        </p:spPr>
        <p:txBody>
          <a:bodyPr wrap="square" lIns="0" tIns="0" rIns="0" bIns="0" rtlCol="0"/>
          <a:lstStyle/>
          <a:p>
            <a:endParaRPr sz="1092"/>
          </a:p>
        </p:txBody>
      </p:sp>
      <p:sp>
        <p:nvSpPr>
          <p:cNvPr id="18" name="bk object 18"/>
          <p:cNvSpPr/>
          <p:nvPr/>
        </p:nvSpPr>
        <p:spPr>
          <a:xfrm>
            <a:off x="1973" y="0"/>
            <a:ext cx="1491075" cy="1259931"/>
          </a:xfrm>
          <a:custGeom>
            <a:avLst/>
            <a:gdLst/>
            <a:ahLst/>
            <a:cxnLst/>
            <a:rect l="l" t="t" r="r" b="b"/>
            <a:pathLst>
              <a:path w="2458720" h="2077720">
                <a:moveTo>
                  <a:pt x="2458218" y="0"/>
                </a:moveTo>
                <a:lnTo>
                  <a:pt x="1721434" y="0"/>
                </a:lnTo>
                <a:lnTo>
                  <a:pt x="0" y="2077685"/>
                </a:lnTo>
                <a:lnTo>
                  <a:pt x="736783" y="2077685"/>
                </a:lnTo>
                <a:lnTo>
                  <a:pt x="2458218" y="0"/>
                </a:lnTo>
                <a:close/>
              </a:path>
            </a:pathLst>
          </a:custGeom>
          <a:solidFill>
            <a:srgbClr val="C40452"/>
          </a:solidFill>
        </p:spPr>
        <p:txBody>
          <a:bodyPr wrap="square" lIns="0" tIns="0" rIns="0" bIns="0" rtlCol="0"/>
          <a:lstStyle/>
          <a:p>
            <a:endParaRPr sz="1092"/>
          </a:p>
        </p:txBody>
      </p:sp>
      <p:sp>
        <p:nvSpPr>
          <p:cNvPr id="19" name="bk object 19"/>
          <p:cNvSpPr/>
          <p:nvPr/>
        </p:nvSpPr>
        <p:spPr>
          <a:xfrm>
            <a:off x="895647" y="0"/>
            <a:ext cx="1491075" cy="1259931"/>
          </a:xfrm>
          <a:custGeom>
            <a:avLst/>
            <a:gdLst/>
            <a:ahLst/>
            <a:cxnLst/>
            <a:rect l="l" t="t" r="r" b="b"/>
            <a:pathLst>
              <a:path w="2458720" h="2077720">
                <a:moveTo>
                  <a:pt x="2458228" y="0"/>
                </a:moveTo>
                <a:lnTo>
                  <a:pt x="1721434" y="0"/>
                </a:lnTo>
                <a:lnTo>
                  <a:pt x="0" y="2077685"/>
                </a:lnTo>
                <a:lnTo>
                  <a:pt x="736794" y="2077685"/>
                </a:lnTo>
                <a:lnTo>
                  <a:pt x="2458228" y="0"/>
                </a:lnTo>
                <a:close/>
              </a:path>
            </a:pathLst>
          </a:custGeom>
          <a:solidFill>
            <a:srgbClr val="C40452"/>
          </a:solidFill>
        </p:spPr>
        <p:txBody>
          <a:bodyPr wrap="square" lIns="0" tIns="0" rIns="0" bIns="0" rtlCol="0"/>
          <a:lstStyle/>
          <a:p>
            <a:endParaRPr sz="1092"/>
          </a:p>
        </p:txBody>
      </p:sp>
      <p:sp>
        <p:nvSpPr>
          <p:cNvPr id="20" name="bk object 20"/>
          <p:cNvSpPr/>
          <p:nvPr/>
        </p:nvSpPr>
        <p:spPr>
          <a:xfrm>
            <a:off x="1789340" y="0"/>
            <a:ext cx="1491075" cy="1259931"/>
          </a:xfrm>
          <a:custGeom>
            <a:avLst/>
            <a:gdLst/>
            <a:ahLst/>
            <a:cxnLst/>
            <a:rect l="l" t="t" r="r" b="b"/>
            <a:pathLst>
              <a:path w="2458720" h="2077720">
                <a:moveTo>
                  <a:pt x="2458270" y="0"/>
                </a:moveTo>
                <a:lnTo>
                  <a:pt x="1721424" y="0"/>
                </a:lnTo>
                <a:lnTo>
                  <a:pt x="0" y="2077685"/>
                </a:lnTo>
                <a:lnTo>
                  <a:pt x="736836" y="2077685"/>
                </a:lnTo>
                <a:lnTo>
                  <a:pt x="2458270" y="0"/>
                </a:lnTo>
                <a:close/>
              </a:path>
            </a:pathLst>
          </a:custGeom>
          <a:solidFill>
            <a:srgbClr val="C40452"/>
          </a:solidFill>
        </p:spPr>
        <p:txBody>
          <a:bodyPr wrap="square" lIns="0" tIns="0" rIns="0" bIns="0" rtlCol="0"/>
          <a:lstStyle/>
          <a:p>
            <a:endParaRPr sz="1092"/>
          </a:p>
        </p:txBody>
      </p:sp>
      <p:sp>
        <p:nvSpPr>
          <p:cNvPr id="21" name="bk object 21"/>
          <p:cNvSpPr/>
          <p:nvPr/>
        </p:nvSpPr>
        <p:spPr>
          <a:xfrm>
            <a:off x="2683007" y="0"/>
            <a:ext cx="1491075" cy="1259931"/>
          </a:xfrm>
          <a:custGeom>
            <a:avLst/>
            <a:gdLst/>
            <a:ahLst/>
            <a:cxnLst/>
            <a:rect l="l" t="t" r="r" b="b"/>
            <a:pathLst>
              <a:path w="2458720" h="2077720">
                <a:moveTo>
                  <a:pt x="2458302" y="0"/>
                </a:moveTo>
                <a:lnTo>
                  <a:pt x="1721434" y="0"/>
                </a:lnTo>
                <a:lnTo>
                  <a:pt x="0" y="2077685"/>
                </a:lnTo>
                <a:lnTo>
                  <a:pt x="736867" y="2077685"/>
                </a:lnTo>
                <a:lnTo>
                  <a:pt x="2458302" y="0"/>
                </a:lnTo>
                <a:close/>
              </a:path>
            </a:pathLst>
          </a:custGeom>
          <a:solidFill>
            <a:srgbClr val="C40452"/>
          </a:solidFill>
        </p:spPr>
        <p:txBody>
          <a:bodyPr wrap="square" lIns="0" tIns="0" rIns="0" bIns="0" rtlCol="0"/>
          <a:lstStyle/>
          <a:p>
            <a:endParaRPr sz="1092"/>
          </a:p>
        </p:txBody>
      </p:sp>
      <p:sp>
        <p:nvSpPr>
          <p:cNvPr id="22" name="bk object 22"/>
          <p:cNvSpPr/>
          <p:nvPr/>
        </p:nvSpPr>
        <p:spPr>
          <a:xfrm>
            <a:off x="3576711" y="0"/>
            <a:ext cx="8615654" cy="1259931"/>
          </a:xfrm>
          <a:custGeom>
            <a:avLst/>
            <a:gdLst/>
            <a:ahLst/>
            <a:cxnLst/>
            <a:rect l="l" t="t" r="r" b="b"/>
            <a:pathLst>
              <a:path w="14206855" h="2077720">
                <a:moveTo>
                  <a:pt x="2458281" y="0"/>
                </a:moveTo>
                <a:lnTo>
                  <a:pt x="1721434" y="0"/>
                </a:lnTo>
                <a:lnTo>
                  <a:pt x="0" y="2077685"/>
                </a:lnTo>
                <a:lnTo>
                  <a:pt x="736846" y="2077685"/>
                </a:lnTo>
                <a:lnTo>
                  <a:pt x="2458281" y="0"/>
                </a:lnTo>
                <a:close/>
              </a:path>
              <a:path w="14206855" h="2077720">
                <a:moveTo>
                  <a:pt x="14206248" y="939144"/>
                </a:moveTo>
                <a:lnTo>
                  <a:pt x="13262936" y="2077685"/>
                </a:lnTo>
                <a:lnTo>
                  <a:pt x="13999772" y="2077685"/>
                </a:lnTo>
                <a:lnTo>
                  <a:pt x="14206248" y="1828467"/>
                </a:lnTo>
                <a:lnTo>
                  <a:pt x="14206248" y="939144"/>
                </a:lnTo>
                <a:close/>
              </a:path>
            </a:pathLst>
          </a:custGeom>
          <a:solidFill>
            <a:srgbClr val="C40452"/>
          </a:solidFill>
        </p:spPr>
        <p:txBody>
          <a:bodyPr wrap="square" lIns="0" tIns="0" rIns="0" bIns="0" rtlCol="0"/>
          <a:lstStyle/>
          <a:p>
            <a:endParaRPr sz="1092"/>
          </a:p>
        </p:txBody>
      </p:sp>
      <p:sp>
        <p:nvSpPr>
          <p:cNvPr id="23" name="bk object 23"/>
          <p:cNvSpPr/>
          <p:nvPr/>
        </p:nvSpPr>
        <p:spPr>
          <a:xfrm>
            <a:off x="4470402" y="0"/>
            <a:ext cx="7721857" cy="1259931"/>
          </a:xfrm>
          <a:custGeom>
            <a:avLst/>
            <a:gdLst/>
            <a:ahLst/>
            <a:cxnLst/>
            <a:rect l="l" t="t" r="r" b="b"/>
            <a:pathLst>
              <a:path w="12733019" h="2077720">
                <a:moveTo>
                  <a:pt x="12732586" y="0"/>
                </a:moveTo>
                <a:lnTo>
                  <a:pt x="12037036" y="0"/>
                </a:lnTo>
                <a:lnTo>
                  <a:pt x="10315612" y="2077685"/>
                </a:lnTo>
                <a:lnTo>
                  <a:pt x="11052459" y="2077685"/>
                </a:lnTo>
                <a:lnTo>
                  <a:pt x="12732586" y="49851"/>
                </a:lnTo>
                <a:lnTo>
                  <a:pt x="12732586" y="0"/>
                </a:lnTo>
                <a:close/>
              </a:path>
              <a:path w="12733019" h="2077720">
                <a:moveTo>
                  <a:pt x="2458270" y="0"/>
                </a:moveTo>
                <a:lnTo>
                  <a:pt x="1721424" y="0"/>
                </a:lnTo>
                <a:lnTo>
                  <a:pt x="0" y="2077685"/>
                </a:lnTo>
                <a:lnTo>
                  <a:pt x="736836" y="2077685"/>
                </a:lnTo>
                <a:lnTo>
                  <a:pt x="2458270" y="0"/>
                </a:lnTo>
                <a:close/>
              </a:path>
            </a:pathLst>
          </a:custGeom>
          <a:solidFill>
            <a:srgbClr val="C40452"/>
          </a:solidFill>
        </p:spPr>
        <p:txBody>
          <a:bodyPr wrap="square" lIns="0" tIns="0" rIns="0" bIns="0" rtlCol="0"/>
          <a:lstStyle/>
          <a:p>
            <a:endParaRPr sz="1092"/>
          </a:p>
        </p:txBody>
      </p:sp>
      <p:sp>
        <p:nvSpPr>
          <p:cNvPr id="24" name="bk object 24"/>
          <p:cNvSpPr/>
          <p:nvPr/>
        </p:nvSpPr>
        <p:spPr>
          <a:xfrm>
            <a:off x="5364110" y="0"/>
            <a:ext cx="5959292" cy="1259931"/>
          </a:xfrm>
          <a:custGeom>
            <a:avLst/>
            <a:gdLst/>
            <a:ahLst/>
            <a:cxnLst/>
            <a:rect l="l" t="t" r="r" b="b"/>
            <a:pathLst>
              <a:path w="9826625" h="2077720">
                <a:moveTo>
                  <a:pt x="2458270" y="0"/>
                </a:moveTo>
                <a:lnTo>
                  <a:pt x="1721434" y="0"/>
                </a:lnTo>
                <a:lnTo>
                  <a:pt x="0" y="2077685"/>
                </a:lnTo>
                <a:lnTo>
                  <a:pt x="736836" y="2077685"/>
                </a:lnTo>
                <a:lnTo>
                  <a:pt x="2458270" y="0"/>
                </a:lnTo>
                <a:close/>
              </a:path>
              <a:path w="9826625" h="2077720">
                <a:moveTo>
                  <a:pt x="3931932" y="0"/>
                </a:moveTo>
                <a:lnTo>
                  <a:pt x="3195138" y="0"/>
                </a:lnTo>
                <a:lnTo>
                  <a:pt x="1473693" y="2077685"/>
                </a:lnTo>
                <a:lnTo>
                  <a:pt x="2210498" y="2077685"/>
                </a:lnTo>
                <a:lnTo>
                  <a:pt x="3931932" y="0"/>
                </a:lnTo>
                <a:close/>
              </a:path>
              <a:path w="9826625" h="2077720">
                <a:moveTo>
                  <a:pt x="5405594" y="0"/>
                </a:moveTo>
                <a:lnTo>
                  <a:pt x="4668737" y="0"/>
                </a:lnTo>
                <a:lnTo>
                  <a:pt x="2947302" y="2077685"/>
                </a:lnTo>
                <a:lnTo>
                  <a:pt x="3684160" y="2077685"/>
                </a:lnTo>
                <a:lnTo>
                  <a:pt x="5405594" y="0"/>
                </a:lnTo>
                <a:close/>
              </a:path>
              <a:path w="9826625" h="2077720">
                <a:moveTo>
                  <a:pt x="6879287" y="0"/>
                </a:moveTo>
                <a:lnTo>
                  <a:pt x="6142420" y="0"/>
                </a:lnTo>
                <a:lnTo>
                  <a:pt x="4420985" y="2077685"/>
                </a:lnTo>
                <a:lnTo>
                  <a:pt x="5157853" y="2077685"/>
                </a:lnTo>
                <a:lnTo>
                  <a:pt x="6879287" y="0"/>
                </a:lnTo>
                <a:close/>
              </a:path>
              <a:path w="9826625" h="2077720">
                <a:moveTo>
                  <a:pt x="8352855" y="0"/>
                </a:moveTo>
                <a:lnTo>
                  <a:pt x="7616082" y="0"/>
                </a:lnTo>
                <a:lnTo>
                  <a:pt x="5894637" y="2077685"/>
                </a:lnTo>
                <a:lnTo>
                  <a:pt x="6631421" y="2077685"/>
                </a:lnTo>
                <a:lnTo>
                  <a:pt x="8352855" y="0"/>
                </a:lnTo>
                <a:close/>
              </a:path>
              <a:path w="9826625" h="2077720">
                <a:moveTo>
                  <a:pt x="9826548" y="0"/>
                </a:moveTo>
                <a:lnTo>
                  <a:pt x="9089702" y="0"/>
                </a:lnTo>
                <a:lnTo>
                  <a:pt x="7368267" y="2077685"/>
                </a:lnTo>
                <a:lnTo>
                  <a:pt x="8105114" y="2077685"/>
                </a:lnTo>
                <a:lnTo>
                  <a:pt x="9826548" y="0"/>
                </a:lnTo>
                <a:close/>
              </a:path>
            </a:pathLst>
          </a:custGeom>
          <a:solidFill>
            <a:srgbClr val="C40452"/>
          </a:solidFill>
        </p:spPr>
        <p:txBody>
          <a:bodyPr wrap="square" lIns="0" tIns="0" rIns="0" bIns="0" rtlCol="0"/>
          <a:lstStyle/>
          <a:p>
            <a:endParaRPr sz="1092"/>
          </a:p>
        </p:txBody>
      </p:sp>
      <p:sp>
        <p:nvSpPr>
          <p:cNvPr id="25" name="bk object 25"/>
          <p:cNvSpPr/>
          <p:nvPr/>
        </p:nvSpPr>
        <p:spPr>
          <a:xfrm>
            <a:off x="2569374" y="0"/>
            <a:ext cx="9622669" cy="1259931"/>
          </a:xfrm>
          <a:custGeom>
            <a:avLst/>
            <a:gdLst/>
            <a:ahLst/>
            <a:cxnLst/>
            <a:rect l="l" t="t" r="r" b="b"/>
            <a:pathLst>
              <a:path w="15867380" h="2077720">
                <a:moveTo>
                  <a:pt x="15867308" y="0"/>
                </a:moveTo>
                <a:lnTo>
                  <a:pt x="0" y="0"/>
                </a:lnTo>
                <a:lnTo>
                  <a:pt x="78294" y="76912"/>
                </a:lnTo>
                <a:lnTo>
                  <a:pt x="245726" y="238982"/>
                </a:lnTo>
                <a:lnTo>
                  <a:pt x="413919" y="398679"/>
                </a:lnTo>
                <a:lnTo>
                  <a:pt x="582768" y="556055"/>
                </a:lnTo>
                <a:lnTo>
                  <a:pt x="752171" y="711163"/>
                </a:lnTo>
                <a:lnTo>
                  <a:pt x="964547" y="901941"/>
                </a:lnTo>
                <a:lnTo>
                  <a:pt x="1177427" y="1089362"/>
                </a:lnTo>
                <a:lnTo>
                  <a:pt x="1433266" y="1309981"/>
                </a:lnTo>
                <a:lnTo>
                  <a:pt x="1689194" y="1526094"/>
                </a:lnTo>
                <a:lnTo>
                  <a:pt x="1987426" y="1772768"/>
                </a:lnTo>
                <a:lnTo>
                  <a:pt x="2364421" y="2077685"/>
                </a:lnTo>
                <a:lnTo>
                  <a:pt x="15867308" y="2077685"/>
                </a:lnTo>
                <a:lnTo>
                  <a:pt x="15867308" y="0"/>
                </a:lnTo>
                <a:close/>
              </a:path>
            </a:pathLst>
          </a:custGeom>
          <a:solidFill>
            <a:srgbClr val="9E0520"/>
          </a:solidFill>
        </p:spPr>
        <p:txBody>
          <a:bodyPr wrap="square" lIns="0" tIns="0" rIns="0" bIns="0" rtlCol="0"/>
          <a:lstStyle/>
          <a:p>
            <a:endParaRPr sz="1092"/>
          </a:p>
        </p:txBody>
      </p:sp>
      <p:sp>
        <p:nvSpPr>
          <p:cNvPr id="26" name="bk object 26"/>
          <p:cNvSpPr/>
          <p:nvPr/>
        </p:nvSpPr>
        <p:spPr>
          <a:xfrm>
            <a:off x="2569376" y="5"/>
            <a:ext cx="1990153" cy="1259931"/>
          </a:xfrm>
          <a:custGeom>
            <a:avLst/>
            <a:gdLst/>
            <a:ahLst/>
            <a:cxnLst/>
            <a:rect l="l" t="t" r="r" b="b"/>
            <a:pathLst>
              <a:path w="3281679" h="2077720">
                <a:moveTo>
                  <a:pt x="819980" y="0"/>
                </a:moveTo>
                <a:lnTo>
                  <a:pt x="0" y="0"/>
                </a:lnTo>
                <a:lnTo>
                  <a:pt x="78291" y="76910"/>
                </a:lnTo>
                <a:lnTo>
                  <a:pt x="245724" y="238980"/>
                </a:lnTo>
                <a:lnTo>
                  <a:pt x="413917" y="398677"/>
                </a:lnTo>
                <a:lnTo>
                  <a:pt x="582766" y="556053"/>
                </a:lnTo>
                <a:lnTo>
                  <a:pt x="752170" y="711162"/>
                </a:lnTo>
                <a:lnTo>
                  <a:pt x="964546" y="901940"/>
                </a:lnTo>
                <a:lnTo>
                  <a:pt x="1177427" y="1089360"/>
                </a:lnTo>
                <a:lnTo>
                  <a:pt x="1433266" y="1309980"/>
                </a:lnTo>
                <a:lnTo>
                  <a:pt x="1689195" y="1526092"/>
                </a:lnTo>
                <a:lnTo>
                  <a:pt x="1987428" y="1772766"/>
                </a:lnTo>
                <a:lnTo>
                  <a:pt x="2364427" y="2077685"/>
                </a:lnTo>
                <a:lnTo>
                  <a:pt x="3281086" y="2077685"/>
                </a:lnTo>
                <a:lnTo>
                  <a:pt x="2787080" y="1688805"/>
                </a:lnTo>
                <a:lnTo>
                  <a:pt x="2412936" y="1387248"/>
                </a:lnTo>
                <a:lnTo>
                  <a:pt x="2079053" y="1111774"/>
                </a:lnTo>
                <a:lnTo>
                  <a:pt x="1828343" y="900334"/>
                </a:lnTo>
                <a:lnTo>
                  <a:pt x="1577760" y="684567"/>
                </a:lnTo>
                <a:lnTo>
                  <a:pt x="1369288" y="501334"/>
                </a:lnTo>
                <a:lnTo>
                  <a:pt x="1161341" y="314884"/>
                </a:lnTo>
                <a:lnTo>
                  <a:pt x="995498" y="163343"/>
                </a:lnTo>
                <a:lnTo>
                  <a:pt x="830220" y="9632"/>
                </a:lnTo>
                <a:lnTo>
                  <a:pt x="819980" y="0"/>
                </a:lnTo>
                <a:close/>
              </a:path>
            </a:pathLst>
          </a:custGeom>
          <a:solidFill>
            <a:srgbClr val="C40452"/>
          </a:solidFill>
        </p:spPr>
        <p:txBody>
          <a:bodyPr wrap="square" lIns="0" tIns="0" rIns="0" bIns="0" rtlCol="0"/>
          <a:lstStyle/>
          <a:p>
            <a:endParaRPr sz="1092"/>
          </a:p>
        </p:txBody>
      </p:sp>
      <p:sp>
        <p:nvSpPr>
          <p:cNvPr id="27" name="bk object 27"/>
          <p:cNvSpPr/>
          <p:nvPr/>
        </p:nvSpPr>
        <p:spPr>
          <a:xfrm>
            <a:off x="3576719" y="0"/>
            <a:ext cx="2114153" cy="1259931"/>
          </a:xfrm>
          <a:custGeom>
            <a:avLst/>
            <a:gdLst/>
            <a:ahLst/>
            <a:cxnLst/>
            <a:rect l="l" t="t" r="r" b="b"/>
            <a:pathLst>
              <a:path w="3486150" h="2077720">
                <a:moveTo>
                  <a:pt x="856237" y="0"/>
                </a:moveTo>
                <a:lnTo>
                  <a:pt x="0" y="0"/>
                </a:lnTo>
                <a:lnTo>
                  <a:pt x="72266" y="64519"/>
                </a:lnTo>
                <a:lnTo>
                  <a:pt x="276235" y="244172"/>
                </a:lnTo>
                <a:lnTo>
                  <a:pt x="521497" y="455795"/>
                </a:lnTo>
                <a:lnTo>
                  <a:pt x="766981" y="663243"/>
                </a:lnTo>
                <a:lnTo>
                  <a:pt x="1053205" y="900195"/>
                </a:lnTo>
                <a:lnTo>
                  <a:pt x="1420097" y="1197200"/>
                </a:lnTo>
                <a:lnTo>
                  <a:pt x="1865263" y="1549228"/>
                </a:lnTo>
                <a:lnTo>
                  <a:pt x="2549500" y="2077685"/>
                </a:lnTo>
                <a:lnTo>
                  <a:pt x="3485718" y="2077685"/>
                </a:lnTo>
                <a:lnTo>
                  <a:pt x="2392235" y="1241021"/>
                </a:lnTo>
                <a:lnTo>
                  <a:pt x="1867857" y="830023"/>
                </a:lnTo>
                <a:lnTo>
                  <a:pt x="1504253" y="538342"/>
                </a:lnTo>
                <a:lnTo>
                  <a:pt x="1181522" y="273565"/>
                </a:lnTo>
                <a:lnTo>
                  <a:pt x="900031" y="37266"/>
                </a:lnTo>
                <a:lnTo>
                  <a:pt x="856237" y="0"/>
                </a:lnTo>
                <a:close/>
              </a:path>
            </a:pathLst>
          </a:custGeom>
          <a:solidFill>
            <a:srgbClr val="C40452"/>
          </a:solidFill>
        </p:spPr>
        <p:txBody>
          <a:bodyPr wrap="square" lIns="0" tIns="0" rIns="0" bIns="0" rtlCol="0"/>
          <a:lstStyle/>
          <a:p>
            <a:endParaRPr sz="1092"/>
          </a:p>
        </p:txBody>
      </p:sp>
      <p:sp>
        <p:nvSpPr>
          <p:cNvPr id="28" name="bk object 28"/>
          <p:cNvSpPr/>
          <p:nvPr/>
        </p:nvSpPr>
        <p:spPr>
          <a:xfrm>
            <a:off x="4633406" y="6"/>
            <a:ext cx="2185395" cy="1259931"/>
          </a:xfrm>
          <a:custGeom>
            <a:avLst/>
            <a:gdLst/>
            <a:ahLst/>
            <a:cxnLst/>
            <a:rect l="l" t="t" r="r" b="b"/>
            <a:pathLst>
              <a:path w="3603625" h="2077720">
                <a:moveTo>
                  <a:pt x="905735" y="0"/>
                </a:moveTo>
                <a:lnTo>
                  <a:pt x="0" y="0"/>
                </a:lnTo>
                <a:lnTo>
                  <a:pt x="145035" y="118143"/>
                </a:lnTo>
                <a:lnTo>
                  <a:pt x="540420" y="434704"/>
                </a:lnTo>
                <a:lnTo>
                  <a:pt x="1053550" y="835986"/>
                </a:lnTo>
                <a:lnTo>
                  <a:pt x="2678223" y="2077685"/>
                </a:lnTo>
                <a:lnTo>
                  <a:pt x="3603240" y="2077685"/>
                </a:lnTo>
                <a:lnTo>
                  <a:pt x="2842941" y="1489128"/>
                </a:lnTo>
                <a:lnTo>
                  <a:pt x="1417130" y="399855"/>
                </a:lnTo>
                <a:lnTo>
                  <a:pt x="905735" y="0"/>
                </a:lnTo>
                <a:close/>
              </a:path>
            </a:pathLst>
          </a:custGeom>
          <a:solidFill>
            <a:srgbClr val="C40452"/>
          </a:solidFill>
        </p:spPr>
        <p:txBody>
          <a:bodyPr wrap="square" lIns="0" tIns="0" rIns="0" bIns="0" rtlCol="0"/>
          <a:lstStyle/>
          <a:p>
            <a:endParaRPr sz="1092"/>
          </a:p>
        </p:txBody>
      </p:sp>
      <p:sp>
        <p:nvSpPr>
          <p:cNvPr id="29" name="bk object 29"/>
          <p:cNvSpPr/>
          <p:nvPr/>
        </p:nvSpPr>
        <p:spPr>
          <a:xfrm>
            <a:off x="5741801" y="1"/>
            <a:ext cx="6450284" cy="1259931"/>
          </a:xfrm>
          <a:custGeom>
            <a:avLst/>
            <a:gdLst/>
            <a:ahLst/>
            <a:cxnLst/>
            <a:rect l="l" t="t" r="r" b="b"/>
            <a:pathLst>
              <a:path w="10636250" h="2077720">
                <a:moveTo>
                  <a:pt x="932995" y="0"/>
                </a:moveTo>
                <a:lnTo>
                  <a:pt x="0" y="0"/>
                </a:lnTo>
                <a:lnTo>
                  <a:pt x="1972525" y="1511041"/>
                </a:lnTo>
                <a:lnTo>
                  <a:pt x="2401019" y="1849676"/>
                </a:lnTo>
                <a:lnTo>
                  <a:pt x="2682429" y="2077685"/>
                </a:lnTo>
                <a:lnTo>
                  <a:pt x="3558837" y="2077685"/>
                </a:lnTo>
                <a:lnTo>
                  <a:pt x="3373320" y="1918064"/>
                </a:lnTo>
                <a:lnTo>
                  <a:pt x="3175026" y="1751117"/>
                </a:lnTo>
                <a:lnTo>
                  <a:pt x="2932965" y="1551700"/>
                </a:lnTo>
                <a:lnTo>
                  <a:pt x="2603957" y="1286979"/>
                </a:lnTo>
                <a:lnTo>
                  <a:pt x="2099113" y="891254"/>
                </a:lnTo>
                <a:lnTo>
                  <a:pt x="932995" y="0"/>
                </a:lnTo>
                <a:close/>
              </a:path>
              <a:path w="10636250" h="2077720">
                <a:moveTo>
                  <a:pt x="10636107" y="0"/>
                </a:moveTo>
                <a:lnTo>
                  <a:pt x="10203943" y="0"/>
                </a:lnTo>
                <a:lnTo>
                  <a:pt x="10240706" y="47264"/>
                </a:lnTo>
                <a:lnTo>
                  <a:pt x="10276068" y="93112"/>
                </a:lnTo>
                <a:lnTo>
                  <a:pt x="10311275" y="139135"/>
                </a:lnTo>
                <a:lnTo>
                  <a:pt x="10346324" y="185336"/>
                </a:lnTo>
                <a:lnTo>
                  <a:pt x="10381215" y="231713"/>
                </a:lnTo>
                <a:lnTo>
                  <a:pt x="10415946" y="278270"/>
                </a:lnTo>
                <a:lnTo>
                  <a:pt x="10450516" y="325006"/>
                </a:lnTo>
                <a:lnTo>
                  <a:pt x="10484922" y="371923"/>
                </a:lnTo>
                <a:lnTo>
                  <a:pt x="10519162" y="419022"/>
                </a:lnTo>
                <a:lnTo>
                  <a:pt x="10553236" y="466303"/>
                </a:lnTo>
                <a:lnTo>
                  <a:pt x="10587142" y="513769"/>
                </a:lnTo>
                <a:lnTo>
                  <a:pt x="10620878" y="561419"/>
                </a:lnTo>
                <a:lnTo>
                  <a:pt x="10636107" y="583123"/>
                </a:lnTo>
                <a:lnTo>
                  <a:pt x="10636107" y="0"/>
                </a:lnTo>
                <a:close/>
              </a:path>
            </a:pathLst>
          </a:custGeom>
          <a:solidFill>
            <a:srgbClr val="C40452"/>
          </a:solidFill>
        </p:spPr>
        <p:txBody>
          <a:bodyPr wrap="square" lIns="0" tIns="0" rIns="0" bIns="0" rtlCol="0"/>
          <a:lstStyle/>
          <a:p>
            <a:endParaRPr sz="1092"/>
          </a:p>
        </p:txBody>
      </p:sp>
      <p:sp>
        <p:nvSpPr>
          <p:cNvPr id="30" name="bk object 30"/>
          <p:cNvSpPr/>
          <p:nvPr/>
        </p:nvSpPr>
        <p:spPr>
          <a:xfrm>
            <a:off x="11030407" y="0"/>
            <a:ext cx="1161821" cy="1259931"/>
          </a:xfrm>
          <a:custGeom>
            <a:avLst/>
            <a:gdLst/>
            <a:ahLst/>
            <a:cxnLst/>
            <a:rect l="l" t="t" r="r" b="b"/>
            <a:pathLst>
              <a:path w="1915794" h="2077720">
                <a:moveTo>
                  <a:pt x="751155" y="0"/>
                </a:moveTo>
                <a:lnTo>
                  <a:pt x="0" y="0"/>
                </a:lnTo>
                <a:lnTo>
                  <a:pt x="55724" y="63133"/>
                </a:lnTo>
                <a:lnTo>
                  <a:pt x="126619" y="144512"/>
                </a:lnTo>
                <a:lnTo>
                  <a:pt x="196992" y="226456"/>
                </a:lnTo>
                <a:lnTo>
                  <a:pt x="266830" y="308973"/>
                </a:lnTo>
                <a:lnTo>
                  <a:pt x="336121" y="392070"/>
                </a:lnTo>
                <a:lnTo>
                  <a:pt x="404852" y="475754"/>
                </a:lnTo>
                <a:lnTo>
                  <a:pt x="473010" y="560031"/>
                </a:lnTo>
                <a:lnTo>
                  <a:pt x="540583" y="644909"/>
                </a:lnTo>
                <a:lnTo>
                  <a:pt x="574146" y="687575"/>
                </a:lnTo>
                <a:lnTo>
                  <a:pt x="607558" y="730394"/>
                </a:lnTo>
                <a:lnTo>
                  <a:pt x="640817" y="773367"/>
                </a:lnTo>
                <a:lnTo>
                  <a:pt x="673922" y="816495"/>
                </a:lnTo>
                <a:lnTo>
                  <a:pt x="706871" y="859777"/>
                </a:lnTo>
                <a:lnTo>
                  <a:pt x="739663" y="903216"/>
                </a:lnTo>
                <a:lnTo>
                  <a:pt x="772295" y="946813"/>
                </a:lnTo>
                <a:lnTo>
                  <a:pt x="804767" y="990567"/>
                </a:lnTo>
                <a:lnTo>
                  <a:pt x="837077" y="1034480"/>
                </a:lnTo>
                <a:lnTo>
                  <a:pt x="869223" y="1078553"/>
                </a:lnTo>
                <a:lnTo>
                  <a:pt x="901204" y="1122786"/>
                </a:lnTo>
                <a:lnTo>
                  <a:pt x="933018" y="1167181"/>
                </a:lnTo>
                <a:lnTo>
                  <a:pt x="964663" y="1211738"/>
                </a:lnTo>
                <a:lnTo>
                  <a:pt x="996139" y="1256459"/>
                </a:lnTo>
                <a:lnTo>
                  <a:pt x="1027442" y="1301343"/>
                </a:lnTo>
                <a:lnTo>
                  <a:pt x="1058573" y="1346393"/>
                </a:lnTo>
                <a:lnTo>
                  <a:pt x="1089528" y="1391608"/>
                </a:lnTo>
                <a:lnTo>
                  <a:pt x="1120308" y="1436990"/>
                </a:lnTo>
                <a:lnTo>
                  <a:pt x="1150909" y="1482540"/>
                </a:lnTo>
                <a:lnTo>
                  <a:pt x="1181330" y="1528258"/>
                </a:lnTo>
                <a:lnTo>
                  <a:pt x="1211571" y="1574146"/>
                </a:lnTo>
                <a:lnTo>
                  <a:pt x="1241628" y="1620203"/>
                </a:lnTo>
                <a:lnTo>
                  <a:pt x="1271502" y="1666432"/>
                </a:lnTo>
                <a:lnTo>
                  <a:pt x="1301189" y="1712833"/>
                </a:lnTo>
                <a:lnTo>
                  <a:pt x="1330689" y="1759406"/>
                </a:lnTo>
                <a:lnTo>
                  <a:pt x="1360000" y="1806153"/>
                </a:lnTo>
                <a:lnTo>
                  <a:pt x="1389120" y="1853075"/>
                </a:lnTo>
                <a:lnTo>
                  <a:pt x="1418048" y="1900172"/>
                </a:lnTo>
                <a:lnTo>
                  <a:pt x="1446782" y="1947446"/>
                </a:lnTo>
                <a:lnTo>
                  <a:pt x="1475321" y="1994897"/>
                </a:lnTo>
                <a:lnTo>
                  <a:pt x="1503662" y="2042525"/>
                </a:lnTo>
                <a:lnTo>
                  <a:pt x="1524360" y="2077685"/>
                </a:lnTo>
                <a:lnTo>
                  <a:pt x="1915417" y="2077685"/>
                </a:lnTo>
                <a:lnTo>
                  <a:pt x="1915417" y="1622723"/>
                </a:lnTo>
                <a:lnTo>
                  <a:pt x="1886929" y="1576054"/>
                </a:lnTo>
                <a:lnTo>
                  <a:pt x="1856872" y="1527321"/>
                </a:lnTo>
                <a:lnTo>
                  <a:pt x="1826622" y="1478776"/>
                </a:lnTo>
                <a:lnTo>
                  <a:pt x="1796182" y="1430417"/>
                </a:lnTo>
                <a:lnTo>
                  <a:pt x="1765553" y="1382243"/>
                </a:lnTo>
                <a:lnTo>
                  <a:pt x="1734736" y="1334254"/>
                </a:lnTo>
                <a:lnTo>
                  <a:pt x="1703732" y="1286449"/>
                </a:lnTo>
                <a:lnTo>
                  <a:pt x="1672545" y="1238826"/>
                </a:lnTo>
                <a:lnTo>
                  <a:pt x="1641174" y="1191385"/>
                </a:lnTo>
                <a:lnTo>
                  <a:pt x="1609622" y="1144125"/>
                </a:lnTo>
                <a:lnTo>
                  <a:pt x="1577891" y="1097044"/>
                </a:lnTo>
                <a:lnTo>
                  <a:pt x="1545982" y="1050142"/>
                </a:lnTo>
                <a:lnTo>
                  <a:pt x="1513896" y="1003418"/>
                </a:lnTo>
                <a:lnTo>
                  <a:pt x="1481636" y="956871"/>
                </a:lnTo>
                <a:lnTo>
                  <a:pt x="1449202" y="910500"/>
                </a:lnTo>
                <a:lnTo>
                  <a:pt x="1416596" y="864304"/>
                </a:lnTo>
                <a:lnTo>
                  <a:pt x="1383821" y="818283"/>
                </a:lnTo>
                <a:lnTo>
                  <a:pt x="1350877" y="772434"/>
                </a:lnTo>
                <a:lnTo>
                  <a:pt x="1317767" y="726758"/>
                </a:lnTo>
                <a:lnTo>
                  <a:pt x="1284491" y="681252"/>
                </a:lnTo>
                <a:lnTo>
                  <a:pt x="1251051" y="635917"/>
                </a:lnTo>
                <a:lnTo>
                  <a:pt x="1217450" y="590752"/>
                </a:lnTo>
                <a:lnTo>
                  <a:pt x="1183688" y="545755"/>
                </a:lnTo>
                <a:lnTo>
                  <a:pt x="1149768" y="500925"/>
                </a:lnTo>
                <a:lnTo>
                  <a:pt x="1115690" y="456262"/>
                </a:lnTo>
                <a:lnTo>
                  <a:pt x="1081457" y="411764"/>
                </a:lnTo>
                <a:lnTo>
                  <a:pt x="1047069" y="367431"/>
                </a:lnTo>
                <a:lnTo>
                  <a:pt x="1012530" y="323262"/>
                </a:lnTo>
                <a:lnTo>
                  <a:pt x="977839" y="279255"/>
                </a:lnTo>
                <a:lnTo>
                  <a:pt x="908012" y="191727"/>
                </a:lnTo>
                <a:lnTo>
                  <a:pt x="837602" y="104837"/>
                </a:lnTo>
                <a:lnTo>
                  <a:pt x="766620" y="18580"/>
                </a:lnTo>
                <a:lnTo>
                  <a:pt x="751155" y="0"/>
                </a:lnTo>
                <a:close/>
              </a:path>
            </a:pathLst>
          </a:custGeom>
          <a:solidFill>
            <a:srgbClr val="C40452"/>
          </a:solidFill>
        </p:spPr>
        <p:txBody>
          <a:bodyPr wrap="square" lIns="0" tIns="0" rIns="0" bIns="0" rtlCol="0"/>
          <a:lstStyle/>
          <a:p>
            <a:endParaRPr sz="1092"/>
          </a:p>
        </p:txBody>
      </p:sp>
      <p:sp>
        <p:nvSpPr>
          <p:cNvPr id="31" name="bk object 31"/>
          <p:cNvSpPr/>
          <p:nvPr/>
        </p:nvSpPr>
        <p:spPr>
          <a:xfrm>
            <a:off x="6875709" y="1"/>
            <a:ext cx="2036749" cy="1259931"/>
          </a:xfrm>
          <a:custGeom>
            <a:avLst/>
            <a:gdLst/>
            <a:ahLst/>
            <a:cxnLst/>
            <a:rect l="l" t="t" r="r" b="b"/>
            <a:pathLst>
              <a:path w="3358515" h="2077720">
                <a:moveTo>
                  <a:pt x="932003" y="0"/>
                </a:moveTo>
                <a:lnTo>
                  <a:pt x="0" y="0"/>
                </a:lnTo>
                <a:lnTo>
                  <a:pt x="693960" y="533519"/>
                </a:lnTo>
                <a:lnTo>
                  <a:pt x="1152510" y="894543"/>
                </a:lnTo>
                <a:lnTo>
                  <a:pt x="1479097" y="1158360"/>
                </a:lnTo>
                <a:lnTo>
                  <a:pt x="1719593" y="1357319"/>
                </a:lnTo>
                <a:lnTo>
                  <a:pt x="1916782" y="1524035"/>
                </a:lnTo>
                <a:lnTo>
                  <a:pt x="2110801" y="1691739"/>
                </a:lnTo>
                <a:lnTo>
                  <a:pt x="2263583" y="1826710"/>
                </a:lnTo>
                <a:lnTo>
                  <a:pt x="2414076" y="1962477"/>
                </a:lnTo>
                <a:lnTo>
                  <a:pt x="2539141" y="2077685"/>
                </a:lnTo>
                <a:lnTo>
                  <a:pt x="3358152" y="2077685"/>
                </a:lnTo>
                <a:lnTo>
                  <a:pt x="3280264" y="2000182"/>
                </a:lnTo>
                <a:lnTo>
                  <a:pt x="3174077" y="1896357"/>
                </a:lnTo>
                <a:lnTo>
                  <a:pt x="3066504" y="1793162"/>
                </a:lnTo>
                <a:lnTo>
                  <a:pt x="2957587" y="1690567"/>
                </a:lnTo>
                <a:lnTo>
                  <a:pt x="2847370" y="1588540"/>
                </a:lnTo>
                <a:lnTo>
                  <a:pt x="2698465" y="1453334"/>
                </a:lnTo>
                <a:lnTo>
                  <a:pt x="2547428" y="1319009"/>
                </a:lnTo>
                <a:lnTo>
                  <a:pt x="2355787" y="1152227"/>
                </a:lnTo>
                <a:lnTo>
                  <a:pt x="2161171" y="986561"/>
                </a:lnTo>
                <a:lnTo>
                  <a:pt x="1923988" y="789029"/>
                </a:lnTo>
                <a:lnTo>
                  <a:pt x="1642683" y="560008"/>
                </a:lnTo>
                <a:lnTo>
                  <a:pt x="1233281" y="234758"/>
                </a:lnTo>
                <a:lnTo>
                  <a:pt x="932003" y="0"/>
                </a:lnTo>
                <a:close/>
              </a:path>
            </a:pathLst>
          </a:custGeom>
          <a:solidFill>
            <a:srgbClr val="C40452"/>
          </a:solidFill>
        </p:spPr>
        <p:txBody>
          <a:bodyPr wrap="square" lIns="0" tIns="0" rIns="0" bIns="0" rtlCol="0"/>
          <a:lstStyle/>
          <a:p>
            <a:endParaRPr sz="1092"/>
          </a:p>
        </p:txBody>
      </p:sp>
      <p:sp>
        <p:nvSpPr>
          <p:cNvPr id="32" name="bk object 32"/>
          <p:cNvSpPr/>
          <p:nvPr/>
        </p:nvSpPr>
        <p:spPr>
          <a:xfrm>
            <a:off x="7998572" y="0"/>
            <a:ext cx="1853446" cy="1259931"/>
          </a:xfrm>
          <a:custGeom>
            <a:avLst/>
            <a:gdLst/>
            <a:ahLst/>
            <a:cxnLst/>
            <a:rect l="l" t="t" r="r" b="b"/>
            <a:pathLst>
              <a:path w="3056255" h="2077720">
                <a:moveTo>
                  <a:pt x="900623" y="0"/>
                </a:moveTo>
                <a:lnTo>
                  <a:pt x="0" y="0"/>
                </a:lnTo>
                <a:lnTo>
                  <a:pt x="238711" y="191716"/>
                </a:lnTo>
                <a:lnTo>
                  <a:pt x="516256" y="419075"/>
                </a:lnTo>
                <a:lnTo>
                  <a:pt x="750416" y="615352"/>
                </a:lnTo>
                <a:lnTo>
                  <a:pt x="942682" y="780092"/>
                </a:lnTo>
                <a:lnTo>
                  <a:pt x="1132150" y="946056"/>
                </a:lnTo>
                <a:lnTo>
                  <a:pt x="1281592" y="1079804"/>
                </a:lnTo>
                <a:lnTo>
                  <a:pt x="1429039" y="1214501"/>
                </a:lnTo>
                <a:lnTo>
                  <a:pt x="1538261" y="1316191"/>
                </a:lnTo>
                <a:lnTo>
                  <a:pt x="1646272" y="1418488"/>
                </a:lnTo>
                <a:lnTo>
                  <a:pt x="1753033" y="1521422"/>
                </a:lnTo>
                <a:lnTo>
                  <a:pt x="1858506" y="1625025"/>
                </a:lnTo>
                <a:lnTo>
                  <a:pt x="1962652" y="1729328"/>
                </a:lnTo>
                <a:lnTo>
                  <a:pt x="2031327" y="1799267"/>
                </a:lnTo>
                <a:lnTo>
                  <a:pt x="2099384" y="1869540"/>
                </a:lnTo>
                <a:lnTo>
                  <a:pt x="2166812" y="1940157"/>
                </a:lnTo>
                <a:lnTo>
                  <a:pt x="2233600" y="2011127"/>
                </a:lnTo>
                <a:lnTo>
                  <a:pt x="2295326" y="2077685"/>
                </a:lnTo>
                <a:lnTo>
                  <a:pt x="3055729" y="2077685"/>
                </a:lnTo>
                <a:lnTo>
                  <a:pt x="3017123" y="2032386"/>
                </a:lnTo>
                <a:lnTo>
                  <a:pt x="2953985" y="1959314"/>
                </a:lnTo>
                <a:lnTo>
                  <a:pt x="2890197" y="1886658"/>
                </a:lnTo>
                <a:lnTo>
                  <a:pt x="2825768" y="1814408"/>
                </a:lnTo>
                <a:lnTo>
                  <a:pt x="2760710" y="1742556"/>
                </a:lnTo>
                <a:lnTo>
                  <a:pt x="2695031" y="1671092"/>
                </a:lnTo>
                <a:lnTo>
                  <a:pt x="2628742" y="1600007"/>
                </a:lnTo>
                <a:lnTo>
                  <a:pt x="2561854" y="1529292"/>
                </a:lnTo>
                <a:lnTo>
                  <a:pt x="2494375" y="1458937"/>
                </a:lnTo>
                <a:lnTo>
                  <a:pt x="2426318" y="1388935"/>
                </a:lnTo>
                <a:lnTo>
                  <a:pt x="2323168" y="1284570"/>
                </a:lnTo>
                <a:lnTo>
                  <a:pt x="2218771" y="1180945"/>
                </a:lnTo>
                <a:lnTo>
                  <a:pt x="2113163" y="1078030"/>
                </a:lnTo>
                <a:lnTo>
                  <a:pt x="2006376" y="975793"/>
                </a:lnTo>
                <a:lnTo>
                  <a:pt x="1898446" y="874203"/>
                </a:lnTo>
                <a:lnTo>
                  <a:pt x="1752820" y="739704"/>
                </a:lnTo>
                <a:lnTo>
                  <a:pt x="1605303" y="606229"/>
                </a:lnTo>
                <a:lnTo>
                  <a:pt x="1455977" y="473703"/>
                </a:lnTo>
                <a:lnTo>
                  <a:pt x="1266899" y="309272"/>
                </a:lnTo>
                <a:lnTo>
                  <a:pt x="1036666" y="113563"/>
                </a:lnTo>
                <a:lnTo>
                  <a:pt x="900623" y="0"/>
                </a:lnTo>
                <a:close/>
              </a:path>
            </a:pathLst>
          </a:custGeom>
          <a:solidFill>
            <a:srgbClr val="C40452"/>
          </a:solidFill>
        </p:spPr>
        <p:txBody>
          <a:bodyPr wrap="square" lIns="0" tIns="0" rIns="0" bIns="0" rtlCol="0"/>
          <a:lstStyle/>
          <a:p>
            <a:endParaRPr sz="1092"/>
          </a:p>
        </p:txBody>
      </p:sp>
      <p:sp>
        <p:nvSpPr>
          <p:cNvPr id="33" name="bk object 33"/>
          <p:cNvSpPr/>
          <p:nvPr/>
        </p:nvSpPr>
        <p:spPr>
          <a:xfrm>
            <a:off x="10086313" y="0"/>
            <a:ext cx="1466429" cy="1259931"/>
          </a:xfrm>
          <a:custGeom>
            <a:avLst/>
            <a:gdLst/>
            <a:ahLst/>
            <a:cxnLst/>
            <a:rect l="l" t="t" r="r" b="b"/>
            <a:pathLst>
              <a:path w="2418080" h="2077720">
                <a:moveTo>
                  <a:pt x="791124" y="0"/>
                </a:moveTo>
                <a:lnTo>
                  <a:pt x="0" y="0"/>
                </a:lnTo>
                <a:lnTo>
                  <a:pt x="85494" y="85097"/>
                </a:lnTo>
                <a:lnTo>
                  <a:pt x="190852" y="191661"/>
                </a:lnTo>
                <a:lnTo>
                  <a:pt x="295216" y="299137"/>
                </a:lnTo>
                <a:lnTo>
                  <a:pt x="398551" y="407549"/>
                </a:lnTo>
                <a:lnTo>
                  <a:pt x="466853" y="480357"/>
                </a:lnTo>
                <a:lnTo>
                  <a:pt x="534673" y="553599"/>
                </a:lnTo>
                <a:lnTo>
                  <a:pt x="602000" y="627284"/>
                </a:lnTo>
                <a:lnTo>
                  <a:pt x="668824" y="701418"/>
                </a:lnTo>
                <a:lnTo>
                  <a:pt x="735135" y="776010"/>
                </a:lnTo>
                <a:lnTo>
                  <a:pt x="800924" y="851065"/>
                </a:lnTo>
                <a:lnTo>
                  <a:pt x="866179" y="926593"/>
                </a:lnTo>
                <a:lnTo>
                  <a:pt x="930892" y="1002600"/>
                </a:lnTo>
                <a:lnTo>
                  <a:pt x="995050" y="1079094"/>
                </a:lnTo>
                <a:lnTo>
                  <a:pt x="1058646" y="1156082"/>
                </a:lnTo>
                <a:lnTo>
                  <a:pt x="1121668" y="1233572"/>
                </a:lnTo>
                <a:lnTo>
                  <a:pt x="1184106" y="1311571"/>
                </a:lnTo>
                <a:lnTo>
                  <a:pt x="1215104" y="1350764"/>
                </a:lnTo>
                <a:lnTo>
                  <a:pt x="1245951" y="1390087"/>
                </a:lnTo>
                <a:lnTo>
                  <a:pt x="1276647" y="1429540"/>
                </a:lnTo>
                <a:lnTo>
                  <a:pt x="1307192" y="1469126"/>
                </a:lnTo>
                <a:lnTo>
                  <a:pt x="1337582" y="1508844"/>
                </a:lnTo>
                <a:lnTo>
                  <a:pt x="1367818" y="1548697"/>
                </a:lnTo>
                <a:lnTo>
                  <a:pt x="1397898" y="1588684"/>
                </a:lnTo>
                <a:lnTo>
                  <a:pt x="1427821" y="1628806"/>
                </a:lnTo>
                <a:lnTo>
                  <a:pt x="1457585" y="1669065"/>
                </a:lnTo>
                <a:lnTo>
                  <a:pt x="1487189" y="1709462"/>
                </a:lnTo>
                <a:lnTo>
                  <a:pt x="1516632" y="1749997"/>
                </a:lnTo>
                <a:lnTo>
                  <a:pt x="1545912" y="1790671"/>
                </a:lnTo>
                <a:lnTo>
                  <a:pt x="1575029" y="1831486"/>
                </a:lnTo>
                <a:lnTo>
                  <a:pt x="1603982" y="1872442"/>
                </a:lnTo>
                <a:lnTo>
                  <a:pt x="1632767" y="1913539"/>
                </a:lnTo>
                <a:lnTo>
                  <a:pt x="1661386" y="1954780"/>
                </a:lnTo>
                <a:lnTo>
                  <a:pt x="1689836" y="1996165"/>
                </a:lnTo>
                <a:lnTo>
                  <a:pt x="1718116" y="2037695"/>
                </a:lnTo>
                <a:lnTo>
                  <a:pt x="1745087" y="2077685"/>
                </a:lnTo>
                <a:lnTo>
                  <a:pt x="2417893" y="2077685"/>
                </a:lnTo>
                <a:lnTo>
                  <a:pt x="2387846" y="2030002"/>
                </a:lnTo>
                <a:lnTo>
                  <a:pt x="2361038" y="1987910"/>
                </a:lnTo>
                <a:lnTo>
                  <a:pt x="2334006" y="1945865"/>
                </a:lnTo>
                <a:lnTo>
                  <a:pt x="2306750" y="1903868"/>
                </a:lnTo>
                <a:lnTo>
                  <a:pt x="2279270" y="1861918"/>
                </a:lnTo>
                <a:lnTo>
                  <a:pt x="2251566" y="1820014"/>
                </a:lnTo>
                <a:lnTo>
                  <a:pt x="2223636" y="1778157"/>
                </a:lnTo>
                <a:lnTo>
                  <a:pt x="2195482" y="1736346"/>
                </a:lnTo>
                <a:lnTo>
                  <a:pt x="2167103" y="1694579"/>
                </a:lnTo>
                <a:lnTo>
                  <a:pt x="2138498" y="1652858"/>
                </a:lnTo>
                <a:lnTo>
                  <a:pt x="2109667" y="1611181"/>
                </a:lnTo>
                <a:lnTo>
                  <a:pt x="2080611" y="1569549"/>
                </a:lnTo>
                <a:lnTo>
                  <a:pt x="2051328" y="1527960"/>
                </a:lnTo>
                <a:lnTo>
                  <a:pt x="2021818" y="1486414"/>
                </a:lnTo>
                <a:lnTo>
                  <a:pt x="1992082" y="1444911"/>
                </a:lnTo>
                <a:lnTo>
                  <a:pt x="1962119" y="1403451"/>
                </a:lnTo>
                <a:lnTo>
                  <a:pt x="1931928" y="1362033"/>
                </a:lnTo>
                <a:lnTo>
                  <a:pt x="1901509" y="1320656"/>
                </a:lnTo>
                <a:lnTo>
                  <a:pt x="1870863" y="1279321"/>
                </a:lnTo>
                <a:lnTo>
                  <a:pt x="1839989" y="1238026"/>
                </a:lnTo>
                <a:lnTo>
                  <a:pt x="1808886" y="1196772"/>
                </a:lnTo>
                <a:lnTo>
                  <a:pt x="1777555" y="1155557"/>
                </a:lnTo>
                <a:lnTo>
                  <a:pt x="1745994" y="1114383"/>
                </a:lnTo>
                <a:lnTo>
                  <a:pt x="1714205" y="1073247"/>
                </a:lnTo>
                <a:lnTo>
                  <a:pt x="1682186" y="1032150"/>
                </a:lnTo>
                <a:lnTo>
                  <a:pt x="1649937" y="991092"/>
                </a:lnTo>
                <a:lnTo>
                  <a:pt x="1617458" y="950071"/>
                </a:lnTo>
                <a:lnTo>
                  <a:pt x="1551810" y="868142"/>
                </a:lnTo>
                <a:lnTo>
                  <a:pt x="1485238" y="786359"/>
                </a:lnTo>
                <a:lnTo>
                  <a:pt x="1417741" y="704720"/>
                </a:lnTo>
                <a:lnTo>
                  <a:pt x="1349317" y="623221"/>
                </a:lnTo>
                <a:lnTo>
                  <a:pt x="1279963" y="541858"/>
                </a:lnTo>
                <a:lnTo>
                  <a:pt x="1209678" y="460629"/>
                </a:lnTo>
                <a:lnTo>
                  <a:pt x="1138459" y="379529"/>
                </a:lnTo>
                <a:lnTo>
                  <a:pt x="1066304" y="298557"/>
                </a:lnTo>
                <a:lnTo>
                  <a:pt x="993212" y="217708"/>
                </a:lnTo>
                <a:lnTo>
                  <a:pt x="919179" y="136978"/>
                </a:lnTo>
                <a:lnTo>
                  <a:pt x="844205" y="56366"/>
                </a:lnTo>
                <a:lnTo>
                  <a:pt x="791124" y="0"/>
                </a:lnTo>
                <a:close/>
              </a:path>
            </a:pathLst>
          </a:custGeom>
          <a:solidFill>
            <a:srgbClr val="C40452"/>
          </a:solidFill>
        </p:spPr>
        <p:txBody>
          <a:bodyPr wrap="square" lIns="0" tIns="0" rIns="0" bIns="0" rtlCol="0"/>
          <a:lstStyle/>
          <a:p>
            <a:endParaRPr sz="1092"/>
          </a:p>
        </p:txBody>
      </p:sp>
      <p:sp>
        <p:nvSpPr>
          <p:cNvPr id="34" name="bk object 34"/>
          <p:cNvSpPr/>
          <p:nvPr/>
        </p:nvSpPr>
        <p:spPr>
          <a:xfrm>
            <a:off x="9072695" y="0"/>
            <a:ext cx="1650888" cy="1259931"/>
          </a:xfrm>
          <a:custGeom>
            <a:avLst/>
            <a:gdLst/>
            <a:ahLst/>
            <a:cxnLst/>
            <a:rect l="l" t="t" r="r" b="b"/>
            <a:pathLst>
              <a:path w="2722244" h="2077720">
                <a:moveTo>
                  <a:pt x="848831" y="0"/>
                </a:moveTo>
                <a:lnTo>
                  <a:pt x="0" y="0"/>
                </a:lnTo>
                <a:lnTo>
                  <a:pt x="144771" y="128042"/>
                </a:lnTo>
                <a:lnTo>
                  <a:pt x="292446" y="261029"/>
                </a:lnTo>
                <a:lnTo>
                  <a:pt x="438636" y="395243"/>
                </a:lnTo>
                <a:lnTo>
                  <a:pt x="474941" y="428995"/>
                </a:lnTo>
                <a:lnTo>
                  <a:pt x="619146" y="564823"/>
                </a:lnTo>
                <a:lnTo>
                  <a:pt x="726194" y="667581"/>
                </a:lnTo>
                <a:lnTo>
                  <a:pt x="832251" y="771126"/>
                </a:lnTo>
                <a:lnTo>
                  <a:pt x="937278" y="875482"/>
                </a:lnTo>
                <a:lnTo>
                  <a:pt x="1041236" y="980673"/>
                </a:lnTo>
                <a:lnTo>
                  <a:pt x="1144086" y="1086722"/>
                </a:lnTo>
                <a:lnTo>
                  <a:pt x="1212017" y="1157911"/>
                </a:lnTo>
                <a:lnTo>
                  <a:pt x="1279427" y="1229499"/>
                </a:lnTo>
                <a:lnTo>
                  <a:pt x="1346304" y="1301494"/>
                </a:lnTo>
                <a:lnTo>
                  <a:pt x="1412637" y="1373902"/>
                </a:lnTo>
                <a:lnTo>
                  <a:pt x="1478413" y="1446732"/>
                </a:lnTo>
                <a:lnTo>
                  <a:pt x="1543622" y="1519989"/>
                </a:lnTo>
                <a:lnTo>
                  <a:pt x="1608252" y="1593682"/>
                </a:lnTo>
                <a:lnTo>
                  <a:pt x="1672312" y="1667842"/>
                </a:lnTo>
                <a:lnTo>
                  <a:pt x="1735727" y="1742401"/>
                </a:lnTo>
                <a:lnTo>
                  <a:pt x="1798549" y="1817442"/>
                </a:lnTo>
                <a:lnTo>
                  <a:pt x="1860746" y="1892947"/>
                </a:lnTo>
                <a:lnTo>
                  <a:pt x="1891606" y="1930875"/>
                </a:lnTo>
                <a:lnTo>
                  <a:pt x="1922306" y="1968922"/>
                </a:lnTo>
                <a:lnTo>
                  <a:pt x="1952843" y="2007089"/>
                </a:lnTo>
                <a:lnTo>
                  <a:pt x="1983217" y="2045375"/>
                </a:lnTo>
                <a:lnTo>
                  <a:pt x="2008629" y="2077685"/>
                </a:lnTo>
                <a:lnTo>
                  <a:pt x="2721966" y="2077685"/>
                </a:lnTo>
                <a:lnTo>
                  <a:pt x="2678350" y="2017873"/>
                </a:lnTo>
                <a:lnTo>
                  <a:pt x="2649268" y="1978470"/>
                </a:lnTo>
                <a:lnTo>
                  <a:pt x="2620022" y="1939196"/>
                </a:lnTo>
                <a:lnTo>
                  <a:pt x="2590615" y="1900051"/>
                </a:lnTo>
                <a:lnTo>
                  <a:pt x="2561046" y="1861035"/>
                </a:lnTo>
                <a:lnTo>
                  <a:pt x="2531319" y="1822145"/>
                </a:lnTo>
                <a:lnTo>
                  <a:pt x="2501433" y="1783382"/>
                </a:lnTo>
                <a:lnTo>
                  <a:pt x="2471390" y="1744745"/>
                </a:lnTo>
                <a:lnTo>
                  <a:pt x="2441192" y="1706232"/>
                </a:lnTo>
                <a:lnTo>
                  <a:pt x="2410819" y="1667817"/>
                </a:lnTo>
                <a:lnTo>
                  <a:pt x="2380334" y="1629575"/>
                </a:lnTo>
                <a:lnTo>
                  <a:pt x="2318871" y="1553407"/>
                </a:lnTo>
                <a:lnTo>
                  <a:pt x="2256811" y="1477719"/>
                </a:lnTo>
                <a:lnTo>
                  <a:pt x="2194167" y="1402504"/>
                </a:lnTo>
                <a:lnTo>
                  <a:pt x="2130947" y="1327755"/>
                </a:lnTo>
                <a:lnTo>
                  <a:pt x="2067164" y="1253465"/>
                </a:lnTo>
                <a:lnTo>
                  <a:pt x="2002826" y="1179628"/>
                </a:lnTo>
                <a:lnTo>
                  <a:pt x="1937945" y="1106236"/>
                </a:lnTo>
                <a:lnTo>
                  <a:pt x="1872532" y="1033281"/>
                </a:lnTo>
                <a:lnTo>
                  <a:pt x="1806596" y="960758"/>
                </a:lnTo>
                <a:lnTo>
                  <a:pt x="1740148" y="888658"/>
                </a:lnTo>
                <a:lnTo>
                  <a:pt x="1673199" y="816974"/>
                </a:lnTo>
                <a:lnTo>
                  <a:pt x="1605759" y="745701"/>
                </a:lnTo>
                <a:lnTo>
                  <a:pt x="1503702" y="639543"/>
                </a:lnTo>
                <a:lnTo>
                  <a:pt x="1400599" y="534267"/>
                </a:lnTo>
                <a:lnTo>
                  <a:pt x="1296487" y="429848"/>
                </a:lnTo>
                <a:lnTo>
                  <a:pt x="1261564" y="395229"/>
                </a:lnTo>
                <a:lnTo>
                  <a:pt x="1156159" y="291917"/>
                </a:lnTo>
                <a:lnTo>
                  <a:pt x="1049827" y="189407"/>
                </a:lnTo>
                <a:lnTo>
                  <a:pt x="906669" y="53934"/>
                </a:lnTo>
                <a:lnTo>
                  <a:pt x="848831" y="0"/>
                </a:lnTo>
                <a:close/>
              </a:path>
            </a:pathLst>
          </a:custGeom>
          <a:solidFill>
            <a:srgbClr val="C40452"/>
          </a:solidFill>
        </p:spPr>
        <p:txBody>
          <a:bodyPr wrap="square" lIns="0" tIns="0" rIns="0" bIns="0" rtlCol="0"/>
          <a:lstStyle/>
          <a:p>
            <a:endParaRPr sz="1092"/>
          </a:p>
        </p:txBody>
      </p:sp>
      <p:sp>
        <p:nvSpPr>
          <p:cNvPr id="35" name="bk object 35"/>
          <p:cNvSpPr/>
          <p:nvPr/>
        </p:nvSpPr>
        <p:spPr>
          <a:xfrm>
            <a:off x="633000" y="6011578"/>
            <a:ext cx="10935061" cy="0"/>
          </a:xfrm>
          <a:custGeom>
            <a:avLst/>
            <a:gdLst/>
            <a:ahLst/>
            <a:cxnLst/>
            <a:rect l="l" t="t" r="r" b="b"/>
            <a:pathLst>
              <a:path w="18031460">
                <a:moveTo>
                  <a:pt x="0" y="0"/>
                </a:moveTo>
                <a:lnTo>
                  <a:pt x="18031356" y="0"/>
                </a:lnTo>
              </a:path>
            </a:pathLst>
          </a:custGeom>
          <a:ln w="20941">
            <a:solidFill>
              <a:srgbClr val="CE0952"/>
            </a:solidFill>
          </a:ln>
        </p:spPr>
        <p:txBody>
          <a:bodyPr wrap="square" lIns="0" tIns="0" rIns="0" bIns="0" rtlCol="0"/>
          <a:lstStyle/>
          <a:p>
            <a:endParaRPr sz="1092"/>
          </a:p>
        </p:txBody>
      </p:sp>
      <p:sp>
        <p:nvSpPr>
          <p:cNvPr id="2" name="Holder 2"/>
          <p:cNvSpPr>
            <a:spLocks noGrp="1"/>
          </p:cNvSpPr>
          <p:nvPr>
            <p:ph type="title"/>
          </p:nvPr>
        </p:nvSpPr>
        <p:spPr>
          <a:xfrm>
            <a:off x="625299" y="288278"/>
            <a:ext cx="10941403" cy="615874"/>
          </a:xfrm>
        </p:spPr>
        <p:txBody>
          <a:bodyPr lIns="0" tIns="0" rIns="0" bIns="0"/>
          <a:lstStyle>
            <a:lvl1pPr>
              <a:defRPr sz="4002" b="1" i="0">
                <a:solidFill>
                  <a:schemeClr val="bg1"/>
                </a:solidFill>
                <a:latin typeface="PF Din Stencil"/>
                <a:cs typeface="PF Din Stencil"/>
              </a:defRPr>
            </a:lvl1pPr>
          </a:lstStyle>
          <a:p>
            <a:r>
              <a:rPr lang="nl-NL"/>
              <a:t>Klik om stijl te bewerken</a:t>
            </a:r>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pPr lvl="0"/>
            <a:r>
              <a:rPr lang="nl-NL"/>
              <a:t>Klikken om de tekststijl van het model te bewerken</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DE92A76-FB10-41F6-8F70-FB4BC58F5644}" type="datetime1">
              <a:rPr lang="en-US" smtClean="0"/>
              <a:t>7/8/2024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798321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Inhoud van twee">
    <p:spTree>
      <p:nvGrpSpPr>
        <p:cNvPr id="1" name=""/>
        <p:cNvGrpSpPr/>
        <p:nvPr/>
      </p:nvGrpSpPr>
      <p:grpSpPr>
        <a:xfrm>
          <a:off x="0" y="0"/>
          <a:ext cx="0" cy="0"/>
          <a:chOff x="0" y="0"/>
          <a:chExt cx="0" cy="0"/>
        </a:xfrm>
      </p:grpSpPr>
      <p:sp>
        <p:nvSpPr>
          <p:cNvPr id="2" name="Holder 2"/>
          <p:cNvSpPr>
            <a:spLocks noGrp="1"/>
          </p:cNvSpPr>
          <p:nvPr>
            <p:ph type="title"/>
          </p:nvPr>
        </p:nvSpPr>
        <p:spPr>
          <a:xfrm>
            <a:off x="625299" y="288278"/>
            <a:ext cx="10941403" cy="615874"/>
          </a:xfrm>
        </p:spPr>
        <p:txBody>
          <a:bodyPr lIns="0" tIns="0" rIns="0" bIns="0"/>
          <a:lstStyle>
            <a:lvl1pPr>
              <a:defRPr sz="4002" b="1" i="0">
                <a:solidFill>
                  <a:schemeClr val="bg1"/>
                </a:solidFill>
                <a:latin typeface="PF Din Stencil"/>
                <a:cs typeface="PF Din Stencil"/>
              </a:defRPr>
            </a:lvl1pPr>
          </a:lstStyle>
          <a:p>
            <a:r>
              <a:rPr lang="nl-NL"/>
              <a:t>Klik om stijl te bewerken</a:t>
            </a:r>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pPr lvl="0"/>
            <a:r>
              <a:rPr lang="nl-NL"/>
              <a:t>Klikken om de tekststijl van het model te bewerken</a:t>
            </a: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pPr lvl="0"/>
            <a:r>
              <a:rPr lang="nl-NL"/>
              <a:t>Klikken om de tekststijl van het model te bewerken</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BD16DBE8-EF28-446A-82DB-4F5DBEBD4F27}" type="datetime1">
              <a:rPr lang="en-US" smtClean="0"/>
              <a:t>7/8/2024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8861899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Alleen titel">
    <p:spTree>
      <p:nvGrpSpPr>
        <p:cNvPr id="1" name=""/>
        <p:cNvGrpSpPr/>
        <p:nvPr/>
      </p:nvGrpSpPr>
      <p:grpSpPr>
        <a:xfrm>
          <a:off x="0" y="0"/>
          <a:ext cx="0" cy="0"/>
          <a:chOff x="0" y="0"/>
          <a:chExt cx="0" cy="0"/>
        </a:xfrm>
      </p:grpSpPr>
      <p:sp>
        <p:nvSpPr>
          <p:cNvPr id="2" name="Holder 2"/>
          <p:cNvSpPr>
            <a:spLocks noGrp="1"/>
          </p:cNvSpPr>
          <p:nvPr>
            <p:ph type="title"/>
          </p:nvPr>
        </p:nvSpPr>
        <p:spPr>
          <a:xfrm>
            <a:off x="625299" y="288278"/>
            <a:ext cx="10941403" cy="615874"/>
          </a:xfrm>
        </p:spPr>
        <p:txBody>
          <a:bodyPr lIns="0" tIns="0" rIns="0" bIns="0"/>
          <a:lstStyle>
            <a:lvl1pPr>
              <a:defRPr sz="4002" b="1" i="0">
                <a:solidFill>
                  <a:schemeClr val="bg1"/>
                </a:solidFill>
                <a:latin typeface="PF Din Stencil"/>
                <a:cs typeface="PF Din Stencil"/>
              </a:defRPr>
            </a:lvl1pPr>
          </a:lstStyle>
          <a:p>
            <a:r>
              <a:rPr lang="nl-NL"/>
              <a:t>Klik om stijl te bewerken</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C24539E2-16C0-47D7-B930-2B0D47DB1EF7}" type="datetime1">
              <a:rPr lang="en-US" smtClean="0"/>
              <a:t>7/8/2024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34699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Lee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F56911C-D492-45DE-9FCA-3C848AECE915}" type="datetime1">
              <a:rPr lang="en-US" smtClean="0"/>
              <a:t>7/8/2024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68586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rtdia">
    <p:spTree>
      <p:nvGrpSpPr>
        <p:cNvPr id="1" name=""/>
        <p:cNvGrpSpPr/>
        <p:nvPr/>
      </p:nvGrpSpPr>
      <p:grpSpPr>
        <a:xfrm>
          <a:off x="0" y="0"/>
          <a:ext cx="0" cy="0"/>
          <a:chOff x="0" y="0"/>
          <a:chExt cx="0" cy="0"/>
        </a:xfrm>
      </p:grpSpPr>
      <p:pic>
        <p:nvPicPr>
          <p:cNvPr id="2" name="Afbeelding 1" descr="Afbeelding met vogel&#10;&#10;Automatisch gegenereerde beschrijving">
            <a:extLst>
              <a:ext uri="{FF2B5EF4-FFF2-40B4-BE49-F238E27FC236}">
                <a16:creationId xmlns:a16="http://schemas.microsoft.com/office/drawing/2014/main" id="{61C49048-4AC4-4214-2F57-2D4252440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12192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jdelijke aanduiding voor titel 1"/>
          <p:cNvSpPr>
            <a:spLocks noGrp="1"/>
          </p:cNvSpPr>
          <p:nvPr>
            <p:ph type="title"/>
          </p:nvPr>
        </p:nvSpPr>
        <p:spPr>
          <a:xfrm>
            <a:off x="0" y="2700956"/>
            <a:ext cx="12168000" cy="728267"/>
          </a:xfrm>
          <a:prstGeom prst="rect">
            <a:avLst/>
          </a:prstGeom>
        </p:spPr>
        <p:txBody>
          <a:bodyPr vert="horz" lIns="684000" tIns="72000" rIns="3096000" bIns="45720" rtlCol="0" anchor="t" anchorCtr="0">
            <a:spAutoFit/>
          </a:bodyPr>
          <a:lstStyle>
            <a:lvl1pPr>
              <a:defRPr/>
            </a:lvl1pPr>
          </a:lstStyle>
          <a:p>
            <a:r>
              <a:rPr lang="nl-NL"/>
              <a:t>Klik om stijl te bewerken</a:t>
            </a:r>
            <a:endParaRPr lang="nl-NL" dirty="0"/>
          </a:p>
        </p:txBody>
      </p:sp>
    </p:spTree>
    <p:extLst>
      <p:ext uri="{BB962C8B-B14F-4D97-AF65-F5344CB8AC3E}">
        <p14:creationId xmlns:p14="http://schemas.microsoft.com/office/powerpoint/2010/main" val="3858240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el dia fotografisch 2">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pic>
        <p:nvPicPr>
          <p:cNvPr id="4" name="Afbeelding 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56" y="3212976"/>
            <a:ext cx="12191047" cy="4077072"/>
          </a:xfrm>
          <a:prstGeom prst="rect">
            <a:avLst/>
          </a:prstGeom>
        </p:spPr>
      </p:pic>
      <p:sp>
        <p:nvSpPr>
          <p:cNvPr id="2" name="Titel 1"/>
          <p:cNvSpPr>
            <a:spLocks noGrp="1"/>
          </p:cNvSpPr>
          <p:nvPr>
            <p:ph type="ctrTitle" hasCustomPrompt="1"/>
          </p:nvPr>
        </p:nvSpPr>
        <p:spPr>
          <a:xfrm>
            <a:off x="719403" y="476677"/>
            <a:ext cx="8352928" cy="1398017"/>
          </a:xfrm>
          <a:effectLst>
            <a:outerShdw blurRad="63500" sx="102000" sy="102000" algn="ctr" rotWithShape="0">
              <a:prstClr val="black">
                <a:alpha val="40000"/>
              </a:prstClr>
            </a:outerShdw>
          </a:effectLst>
        </p:spPr>
        <p:txBody>
          <a:bodyPr/>
          <a:lstStyle>
            <a:lvl1pPr algn="l">
              <a:lnSpc>
                <a:spcPts val="4500"/>
              </a:lnSpc>
              <a:spcBef>
                <a:spcPts val="0"/>
              </a:spcBef>
              <a:defRPr b="1">
                <a:solidFill>
                  <a:srgbClr val="C2004B"/>
                </a:solidFill>
                <a:effectLst/>
              </a:defRPr>
            </a:lvl1pPr>
          </a:lstStyle>
          <a:p>
            <a:r>
              <a:rPr lang="nl-NL"/>
              <a:t>Klik om de titel te bewerken</a:t>
            </a:r>
          </a:p>
        </p:txBody>
      </p:sp>
      <p:sp>
        <p:nvSpPr>
          <p:cNvPr id="3" name="Ondertitel 2"/>
          <p:cNvSpPr>
            <a:spLocks noGrp="1"/>
          </p:cNvSpPr>
          <p:nvPr>
            <p:ph type="subTitle" idx="1" hasCustomPrompt="1"/>
          </p:nvPr>
        </p:nvSpPr>
        <p:spPr>
          <a:xfrm>
            <a:off x="719403" y="1916832"/>
            <a:ext cx="6912768" cy="432048"/>
          </a:xfrm>
          <a:effectLst>
            <a:outerShdw blurRad="88900" sx="110000" sy="110000" algn="ctr" rotWithShape="0">
              <a:prstClr val="black">
                <a:alpha val="40000"/>
              </a:prstClr>
            </a:outerShdw>
          </a:effectLst>
        </p:spPr>
        <p:txBody>
          <a:bodyPr>
            <a:normAutofit/>
          </a:bodyPr>
          <a:lstStyle>
            <a:lvl1pPr marL="0" indent="0" algn="l">
              <a:buNone/>
              <a:defRPr sz="2200">
                <a:solidFill>
                  <a:srgbClr val="C2004B"/>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Subtitel van uw presentatie</a:t>
            </a:r>
          </a:p>
        </p:txBody>
      </p:sp>
      <p:pic>
        <p:nvPicPr>
          <p:cNvPr id="8" name="Afbeelding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16215" y="6381331"/>
            <a:ext cx="1632181" cy="374425"/>
          </a:xfrm>
          <a:prstGeom prst="rect">
            <a:avLst/>
          </a:prstGeom>
        </p:spPr>
      </p:pic>
      <p:pic>
        <p:nvPicPr>
          <p:cNvPr id="1026" name="Picture 2" descr="Waterschap Scheldestromen - MY-LEX"/>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032437" y="6237315"/>
            <a:ext cx="2016224" cy="61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351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oofdstuk di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Afbeelding 1" descr="Afbeelding met schermopname, grafische vormgeving, Graphics, ontwerp&#10;&#10;Automatisch gegenereerde beschrijving">
            <a:extLst>
              <a:ext uri="{FF2B5EF4-FFF2-40B4-BE49-F238E27FC236}">
                <a16:creationId xmlns:a16="http://schemas.microsoft.com/office/drawing/2014/main" id="{0E7CA22F-76BE-7CB2-0327-C77F8A05A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4038600" y="106334"/>
            <a:ext cx="8153400" cy="701731"/>
          </a:xfrm>
          <a:prstGeom prst="rect">
            <a:avLst/>
          </a:prstGeom>
        </p:spPr>
        <p:txBody>
          <a:bodyPr lIns="540000" rIns="540000" anchor="ctr" anchorCtr="0">
            <a:spAutoFit/>
          </a:bodyPr>
          <a:lstStyle>
            <a:lvl1pPr algn="l">
              <a:defRPr sz="4400" spc="-150">
                <a:solidFill>
                  <a:srgbClr val="007CBA"/>
                </a:solidFill>
              </a:defRPr>
            </a:lvl1pPr>
          </a:lstStyle>
          <a:p>
            <a:r>
              <a:rPr lang="nl-NL"/>
              <a:t>Klik om stijl te bewerken</a:t>
            </a:r>
            <a:endParaRPr lang="nl-NL" dirty="0"/>
          </a:p>
        </p:txBody>
      </p:sp>
      <p:sp>
        <p:nvSpPr>
          <p:cNvPr id="3" name="Ondertitel 2"/>
          <p:cNvSpPr>
            <a:spLocks noGrp="1"/>
          </p:cNvSpPr>
          <p:nvPr>
            <p:ph type="subTitle" idx="1"/>
          </p:nvPr>
        </p:nvSpPr>
        <p:spPr>
          <a:xfrm>
            <a:off x="4038600" y="914400"/>
            <a:ext cx="8153400" cy="428171"/>
          </a:xfrm>
          <a:prstGeom prst="rect">
            <a:avLst/>
          </a:prstGeom>
        </p:spPr>
        <p:txBody>
          <a:bodyPr lIns="540000" rIns="540000">
            <a:sp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0" name="Tijdelijke aanduiding voor inhoud 2"/>
          <p:cNvSpPr>
            <a:spLocks noGrp="1"/>
          </p:cNvSpPr>
          <p:nvPr>
            <p:ph idx="10"/>
          </p:nvPr>
        </p:nvSpPr>
        <p:spPr>
          <a:xfrm>
            <a:off x="4038600" y="1665514"/>
            <a:ext cx="8153400" cy="1567609"/>
          </a:xfrm>
          <a:prstGeom prst="rect">
            <a:avLst/>
          </a:prstGeom>
        </p:spPr>
        <p:txBody>
          <a:bodyPr lIns="540000" rIns="540000">
            <a:spAutoFit/>
          </a:bodyPr>
          <a:lstStyle>
            <a:lvl1pPr marL="0" indent="0">
              <a:tabLst/>
              <a:defRPr sz="2000">
                <a:solidFill>
                  <a:schemeClr val="tx1"/>
                </a:solidFill>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2" name="Tijdelijke aanduiding voor inhoud 3"/>
          <p:cNvSpPr>
            <a:spLocks noGrp="1"/>
          </p:cNvSpPr>
          <p:nvPr>
            <p:ph sz="half" idx="2"/>
          </p:nvPr>
        </p:nvSpPr>
        <p:spPr>
          <a:xfrm>
            <a:off x="1" y="1285874"/>
            <a:ext cx="4032000" cy="720000"/>
          </a:xfrm>
          <a:prstGeom prst="rect">
            <a:avLst/>
          </a:prstGeom>
        </p:spPr>
        <p:txBody>
          <a:bodyPr lIns="288000" rIns="288000">
            <a:spAutoFit/>
          </a:bodyPr>
          <a:lstStyle>
            <a:lvl1pPr>
              <a:defRPr sz="2400"/>
            </a:lvl1pPr>
          </a:lstStyle>
          <a:p>
            <a:pPr lvl="0"/>
            <a:r>
              <a:rPr lang="nl-NL"/>
              <a:t>Klikken om de tekststijl van het model te bewerken</a:t>
            </a:r>
          </a:p>
        </p:txBody>
      </p:sp>
      <p:sp>
        <p:nvSpPr>
          <p:cNvPr id="13" name="Tijdelijke aanduiding voor afbeelding 2"/>
          <p:cNvSpPr>
            <a:spLocks noGrp="1"/>
          </p:cNvSpPr>
          <p:nvPr>
            <p:ph type="pic" idx="11"/>
          </p:nvPr>
        </p:nvSpPr>
        <p:spPr>
          <a:xfrm>
            <a:off x="58056" y="3178630"/>
            <a:ext cx="3960000" cy="359954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1000868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chema's en afbeeldinge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Afbeelding 1" descr="Afbeelding met wit, schermopname, ontwerp&#10;&#10;Automatisch gegenereerde beschrijving">
            <a:extLst>
              <a:ext uri="{FF2B5EF4-FFF2-40B4-BE49-F238E27FC236}">
                <a16:creationId xmlns:a16="http://schemas.microsoft.com/office/drawing/2014/main" id="{024881DE-4F7C-4E1D-967D-0DCD8D4D1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0" y="353610"/>
            <a:ext cx="12192000" cy="646331"/>
          </a:xfrm>
          <a:prstGeom prst="rect">
            <a:avLst/>
          </a:prstGeom>
        </p:spPr>
        <p:txBody>
          <a:bodyPr lIns="720000" rIns="720000" anchor="ctr" anchorCtr="0">
            <a:spAutoFit/>
          </a:bodyPr>
          <a:lstStyle>
            <a:lvl1pPr algn="ctr">
              <a:defRPr sz="4000" b="1" spc="-150">
                <a:solidFill>
                  <a:srgbClr val="007CBA"/>
                </a:solidFill>
              </a:defRPr>
            </a:lvl1pPr>
          </a:lstStyle>
          <a:p>
            <a:r>
              <a:rPr lang="nl-NL"/>
              <a:t>Klik om stijl te bewerken</a:t>
            </a:r>
            <a:endParaRPr lang="nl-NL" dirty="0"/>
          </a:p>
        </p:txBody>
      </p:sp>
      <p:sp>
        <p:nvSpPr>
          <p:cNvPr id="9" name="Tijdelijke aanduiding voor afbeelding 8"/>
          <p:cNvSpPr>
            <a:spLocks noGrp="1"/>
          </p:cNvSpPr>
          <p:nvPr>
            <p:ph type="pic" sz="quarter" idx="10"/>
          </p:nvPr>
        </p:nvSpPr>
        <p:spPr>
          <a:xfrm>
            <a:off x="4516421" y="2052638"/>
            <a:ext cx="914400" cy="914400"/>
          </a:xfrm>
          <a:prstGeom prst="rect">
            <a:avLst/>
          </a:prstGeom>
        </p:spPr>
        <p:txBody>
          <a:bodyPr/>
          <a:lstStyle/>
          <a:p>
            <a:pPr lvl="0"/>
            <a:r>
              <a:rPr lang="nl-NL" noProof="0"/>
              <a:t>Klik op het pictogram als u een afbeelding wilt toevoegen</a:t>
            </a:r>
            <a:endParaRPr lang="nl-NL" noProof="0" dirty="0"/>
          </a:p>
        </p:txBody>
      </p:sp>
      <p:sp>
        <p:nvSpPr>
          <p:cNvPr id="11" name="Tijdelijke aanduiding voor grafiek 10"/>
          <p:cNvSpPr>
            <a:spLocks noGrp="1"/>
          </p:cNvSpPr>
          <p:nvPr>
            <p:ph type="chart" sz="quarter" idx="11"/>
          </p:nvPr>
        </p:nvSpPr>
        <p:spPr>
          <a:xfrm>
            <a:off x="3359360" y="2057400"/>
            <a:ext cx="914400" cy="910318"/>
          </a:xfrm>
          <a:prstGeom prst="rect">
            <a:avLst/>
          </a:prstGeom>
        </p:spPr>
        <p:txBody>
          <a:bodyPr/>
          <a:lstStyle/>
          <a:p>
            <a:pPr lvl="0"/>
            <a:r>
              <a:rPr lang="nl-NL" noProof="0"/>
              <a:t>Klik op het pictogram als u een grafiek wilt toevoegen</a:t>
            </a:r>
            <a:endParaRPr lang="nl-NL" noProof="0" dirty="0"/>
          </a:p>
        </p:txBody>
      </p:sp>
      <p:sp>
        <p:nvSpPr>
          <p:cNvPr id="14" name="Tijdelijke aanduiding voor tabel 13"/>
          <p:cNvSpPr>
            <a:spLocks noGrp="1"/>
          </p:cNvSpPr>
          <p:nvPr>
            <p:ph type="tbl" sz="quarter" idx="12"/>
          </p:nvPr>
        </p:nvSpPr>
        <p:spPr>
          <a:xfrm>
            <a:off x="5673481" y="2052638"/>
            <a:ext cx="914400" cy="914400"/>
          </a:xfrm>
          <a:prstGeom prst="rect">
            <a:avLst/>
          </a:prstGeom>
        </p:spPr>
        <p:txBody>
          <a:bodyPr/>
          <a:lstStyle/>
          <a:p>
            <a:pPr lvl="0"/>
            <a:r>
              <a:rPr lang="nl-NL" noProof="0"/>
              <a:t>Klik op het pictogram als u een tabel wilt toevoegen</a:t>
            </a:r>
          </a:p>
        </p:txBody>
      </p:sp>
      <p:sp>
        <p:nvSpPr>
          <p:cNvPr id="16" name="Tijdelijke aanduiding voor SmartArt 15"/>
          <p:cNvSpPr>
            <a:spLocks noGrp="1"/>
          </p:cNvSpPr>
          <p:nvPr>
            <p:ph type="dgm" sz="quarter" idx="13"/>
          </p:nvPr>
        </p:nvSpPr>
        <p:spPr>
          <a:xfrm>
            <a:off x="6751394" y="2052638"/>
            <a:ext cx="914400" cy="914400"/>
          </a:xfrm>
          <a:prstGeom prst="rect">
            <a:avLst/>
          </a:prstGeom>
        </p:spPr>
        <p:txBody>
          <a:bodyPr/>
          <a:lstStyle/>
          <a:p>
            <a:pPr lvl="0"/>
            <a:r>
              <a:rPr lang="nl-NL" noProof="0"/>
              <a:t>Klik op het pictogram om een SmartArt-graphic toe te voegen</a:t>
            </a:r>
            <a:endParaRPr lang="nl-NL" noProof="0" dirty="0"/>
          </a:p>
        </p:txBody>
      </p:sp>
      <p:sp>
        <p:nvSpPr>
          <p:cNvPr id="18" name="Tijdelijke aanduiding voor media 17"/>
          <p:cNvSpPr>
            <a:spLocks noGrp="1"/>
          </p:cNvSpPr>
          <p:nvPr>
            <p:ph type="media" sz="quarter" idx="14"/>
          </p:nvPr>
        </p:nvSpPr>
        <p:spPr>
          <a:xfrm>
            <a:off x="7829306" y="2052638"/>
            <a:ext cx="914400" cy="914400"/>
          </a:xfrm>
          <a:prstGeom prst="rect">
            <a:avLst/>
          </a:prstGeom>
        </p:spPr>
        <p:txBody>
          <a:bodyPr/>
          <a:lstStyle/>
          <a:p>
            <a:pPr lvl="0"/>
            <a:r>
              <a:rPr lang="nl-NL" noProof="0"/>
              <a:t>Klik op het pictogram als u media wilt toevoegen</a:t>
            </a:r>
          </a:p>
        </p:txBody>
      </p:sp>
    </p:spTree>
    <p:extLst>
      <p:ext uri="{BB962C8B-B14F-4D97-AF65-F5344CB8AC3E}">
        <p14:creationId xmlns:p14="http://schemas.microsoft.com/office/powerpoint/2010/main" val="7779220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inddi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Afbeelding 1" descr="Afbeelding met tekst, schermopname, Lettertype, Graphics&#10;&#10;Automatisch gegenereerde beschrijving">
            <a:extLst>
              <a:ext uri="{FF2B5EF4-FFF2-40B4-BE49-F238E27FC236}">
                <a16:creationId xmlns:a16="http://schemas.microsoft.com/office/drawing/2014/main" id="{AA8CCFC2-22F2-04C3-0955-22AF6DCEA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12192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jdelijke aanduiding voor titel 1"/>
          <p:cNvSpPr>
            <a:spLocks noGrp="1"/>
          </p:cNvSpPr>
          <p:nvPr>
            <p:ph type="title"/>
          </p:nvPr>
        </p:nvSpPr>
        <p:spPr>
          <a:xfrm>
            <a:off x="12000" y="1684956"/>
            <a:ext cx="12168000" cy="672867"/>
          </a:xfrm>
          <a:prstGeom prst="rect">
            <a:avLst/>
          </a:prstGeom>
        </p:spPr>
        <p:txBody>
          <a:bodyPr vert="horz" lIns="720000" tIns="72000" rIns="720000" bIns="45720" rtlCol="0" anchor="t" anchorCtr="0">
            <a:spAutoFit/>
          </a:bodyPr>
          <a:lstStyle>
            <a:lvl1pPr algn="ctr">
              <a:defRPr sz="4000" spc="-150"/>
            </a:lvl1pPr>
          </a:lstStyle>
          <a:p>
            <a:r>
              <a:rPr lang="nl-NL"/>
              <a:t>Klik om stijl te bewerken</a:t>
            </a:r>
            <a:endParaRPr lang="nl-NL" dirty="0"/>
          </a:p>
        </p:txBody>
      </p:sp>
    </p:spTree>
    <p:extLst>
      <p:ext uri="{BB962C8B-B14F-4D97-AF65-F5344CB8AC3E}">
        <p14:creationId xmlns:p14="http://schemas.microsoft.com/office/powerpoint/2010/main" val="4116238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lvl1pPr>
              <a:defRPr/>
            </a:lvl1pPr>
          </a:lstStyle>
          <a:p>
            <a:pPr>
              <a:defRPr/>
            </a:pPr>
            <a:fld id="{C83989A6-9645-442D-9683-F2572E9F6660}" type="datetimeFigureOut">
              <a:rPr lang="nl-NL"/>
              <a:pPr>
                <a:defRPr/>
              </a:pPr>
              <a:t>8-7-2024</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1238BCA3-78A9-48D3-9737-A59CE910CC73}" type="slidenum">
              <a:rPr lang="nl-NL"/>
              <a:pPr>
                <a:defRPr/>
              </a:pPr>
              <a:t>‹nr.›</a:t>
            </a:fld>
            <a:endParaRPr lang="nl-NL"/>
          </a:p>
        </p:txBody>
      </p:sp>
    </p:spTree>
    <p:extLst>
      <p:ext uri="{BB962C8B-B14F-4D97-AF65-F5344CB8AC3E}">
        <p14:creationId xmlns:p14="http://schemas.microsoft.com/office/powerpoint/2010/main" val="1488160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532FAF6D-CAA9-4BC5-9F0F-2A8DD8E71DE0}" type="datetimeFigureOut">
              <a:rPr lang="nl-NL"/>
              <a:pPr>
                <a:defRPr/>
              </a:pPr>
              <a:t>8-7-2024</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0847471B-9377-4FB8-AF4D-DDB9A7AB7888}" type="slidenum">
              <a:rPr lang="nl-NL"/>
              <a:pPr>
                <a:defRPr/>
              </a:pPr>
              <a:t>‹nr.›</a:t>
            </a:fld>
            <a:endParaRPr lang="nl-NL"/>
          </a:p>
        </p:txBody>
      </p:sp>
    </p:spTree>
    <p:extLst>
      <p:ext uri="{BB962C8B-B14F-4D97-AF65-F5344CB8AC3E}">
        <p14:creationId xmlns:p14="http://schemas.microsoft.com/office/powerpoint/2010/main" val="18080903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lvl1pPr>
              <a:defRPr/>
            </a:lvl1pPr>
          </a:lstStyle>
          <a:p>
            <a:pPr>
              <a:defRPr/>
            </a:pPr>
            <a:fld id="{2909DCF2-8E8E-4F10-BBE7-E3E7E8ACA7CA}" type="datetimeFigureOut">
              <a:rPr lang="nl-NL"/>
              <a:pPr>
                <a:defRPr/>
              </a:pPr>
              <a:t>8-7-2024</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76962A40-F397-4C50-ABF3-6355AB99E1B8}" type="slidenum">
              <a:rPr lang="nl-NL"/>
              <a:pPr>
                <a:defRPr/>
              </a:pPr>
              <a:t>‹nr.›</a:t>
            </a:fld>
            <a:endParaRPr lang="nl-NL"/>
          </a:p>
        </p:txBody>
      </p:sp>
    </p:spTree>
    <p:extLst>
      <p:ext uri="{BB962C8B-B14F-4D97-AF65-F5344CB8AC3E}">
        <p14:creationId xmlns:p14="http://schemas.microsoft.com/office/powerpoint/2010/main" val="195191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p:cNvSpPr>
            <a:spLocks noGrp="1"/>
          </p:cNvSpPr>
          <p:nvPr>
            <p:ph type="dt" sz="half" idx="10"/>
          </p:nvPr>
        </p:nvSpPr>
        <p:spPr/>
        <p:txBody>
          <a:bodyPr/>
          <a:lstStyle>
            <a:lvl1pPr>
              <a:defRPr/>
            </a:lvl1pPr>
          </a:lstStyle>
          <a:p>
            <a:pPr>
              <a:defRPr/>
            </a:pPr>
            <a:fld id="{EA8B7BED-A574-4432-8302-B17E03CAA289}" type="datetimeFigureOut">
              <a:rPr lang="nl-NL"/>
              <a:pPr>
                <a:defRPr/>
              </a:pPr>
              <a:t>8-7-2024</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39F7DAD7-D6ED-4C51-9925-5B7FEA1C479F}" type="slidenum">
              <a:rPr lang="nl-NL"/>
              <a:pPr>
                <a:defRPr/>
              </a:pPr>
              <a:t>‹nr.›</a:t>
            </a:fld>
            <a:endParaRPr lang="nl-NL"/>
          </a:p>
        </p:txBody>
      </p:sp>
    </p:spTree>
    <p:extLst>
      <p:ext uri="{BB962C8B-B14F-4D97-AF65-F5344CB8AC3E}">
        <p14:creationId xmlns:p14="http://schemas.microsoft.com/office/powerpoint/2010/main" val="30247539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10"/>
          </p:nvPr>
        </p:nvSpPr>
        <p:spPr/>
        <p:txBody>
          <a:bodyPr/>
          <a:lstStyle>
            <a:lvl1pPr>
              <a:defRPr/>
            </a:lvl1pPr>
          </a:lstStyle>
          <a:p>
            <a:pPr>
              <a:defRPr/>
            </a:pPr>
            <a:fld id="{077CA06E-74C9-4CED-BAB6-B24ECEAE95AB}" type="datetimeFigureOut">
              <a:rPr lang="nl-NL"/>
              <a:pPr>
                <a:defRPr/>
              </a:pPr>
              <a:t>8-7-2024</a:t>
            </a:fld>
            <a:endParaRPr lang="nl-NL"/>
          </a:p>
        </p:txBody>
      </p:sp>
      <p:sp>
        <p:nvSpPr>
          <p:cNvPr id="8" name="Tijdelijke aanduiding voor voettekst 4"/>
          <p:cNvSpPr>
            <a:spLocks noGrp="1"/>
          </p:cNvSpPr>
          <p:nvPr>
            <p:ph type="ftr" sz="quarter" idx="11"/>
          </p:nvPr>
        </p:nvSpPr>
        <p:spPr/>
        <p:txBody>
          <a:bodyPr/>
          <a:lstStyle>
            <a:lvl1pPr>
              <a:defRPr/>
            </a:lvl1pPr>
          </a:lstStyle>
          <a:p>
            <a:pPr>
              <a:defRPr/>
            </a:pPr>
            <a:endParaRPr lang="nl-NL"/>
          </a:p>
        </p:txBody>
      </p:sp>
      <p:sp>
        <p:nvSpPr>
          <p:cNvPr id="9" name="Tijdelijke aanduiding voor dianummer 5"/>
          <p:cNvSpPr>
            <a:spLocks noGrp="1"/>
          </p:cNvSpPr>
          <p:nvPr>
            <p:ph type="sldNum" sz="quarter" idx="12"/>
          </p:nvPr>
        </p:nvSpPr>
        <p:spPr/>
        <p:txBody>
          <a:bodyPr/>
          <a:lstStyle>
            <a:lvl1pPr>
              <a:defRPr/>
            </a:lvl1pPr>
          </a:lstStyle>
          <a:p>
            <a:pPr>
              <a:defRPr/>
            </a:pPr>
            <a:fld id="{3D7992AE-833A-4F3A-88AC-40F5825DB20D}" type="slidenum">
              <a:rPr lang="nl-NL"/>
              <a:pPr>
                <a:defRPr/>
              </a:pPr>
              <a:t>‹nr.›</a:t>
            </a:fld>
            <a:endParaRPr lang="nl-NL"/>
          </a:p>
        </p:txBody>
      </p:sp>
    </p:spTree>
    <p:extLst>
      <p:ext uri="{BB962C8B-B14F-4D97-AF65-F5344CB8AC3E}">
        <p14:creationId xmlns:p14="http://schemas.microsoft.com/office/powerpoint/2010/main" val="33047693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3"/>
          <p:cNvSpPr>
            <a:spLocks noGrp="1"/>
          </p:cNvSpPr>
          <p:nvPr>
            <p:ph type="dt" sz="half" idx="10"/>
          </p:nvPr>
        </p:nvSpPr>
        <p:spPr/>
        <p:txBody>
          <a:bodyPr/>
          <a:lstStyle>
            <a:lvl1pPr>
              <a:defRPr/>
            </a:lvl1pPr>
          </a:lstStyle>
          <a:p>
            <a:pPr>
              <a:defRPr/>
            </a:pPr>
            <a:fld id="{D1C5D063-DAA1-45BD-AF06-29D4EDEAE2DF}" type="datetimeFigureOut">
              <a:rPr lang="nl-NL"/>
              <a:pPr>
                <a:defRPr/>
              </a:pPr>
              <a:t>8-7-2024</a:t>
            </a:fld>
            <a:endParaRPr lang="nl-NL"/>
          </a:p>
        </p:txBody>
      </p:sp>
      <p:sp>
        <p:nvSpPr>
          <p:cNvPr id="4" name="Tijdelijke aanduiding voor voettekst 4"/>
          <p:cNvSpPr>
            <a:spLocks noGrp="1"/>
          </p:cNvSpPr>
          <p:nvPr>
            <p:ph type="ftr" sz="quarter" idx="11"/>
          </p:nvPr>
        </p:nvSpPr>
        <p:spPr/>
        <p:txBody>
          <a:bodyPr/>
          <a:lstStyle>
            <a:lvl1pPr>
              <a:defRPr/>
            </a:lvl1pPr>
          </a:lstStyle>
          <a:p>
            <a:pPr>
              <a:defRPr/>
            </a:pPr>
            <a:endParaRPr lang="nl-NL"/>
          </a:p>
        </p:txBody>
      </p:sp>
      <p:sp>
        <p:nvSpPr>
          <p:cNvPr id="5" name="Tijdelijke aanduiding voor dianummer 5"/>
          <p:cNvSpPr>
            <a:spLocks noGrp="1"/>
          </p:cNvSpPr>
          <p:nvPr>
            <p:ph type="sldNum" sz="quarter" idx="12"/>
          </p:nvPr>
        </p:nvSpPr>
        <p:spPr/>
        <p:txBody>
          <a:bodyPr/>
          <a:lstStyle>
            <a:lvl1pPr>
              <a:defRPr/>
            </a:lvl1pPr>
          </a:lstStyle>
          <a:p>
            <a:pPr>
              <a:defRPr/>
            </a:pPr>
            <a:fld id="{879DB02F-ABF9-4519-863F-79CB9EC535C0}" type="slidenum">
              <a:rPr lang="nl-NL"/>
              <a:pPr>
                <a:defRPr/>
              </a:pPr>
              <a:t>‹nr.›</a:t>
            </a:fld>
            <a:endParaRPr lang="nl-NL"/>
          </a:p>
        </p:txBody>
      </p:sp>
    </p:spTree>
    <p:extLst>
      <p:ext uri="{BB962C8B-B14F-4D97-AF65-F5344CB8AC3E}">
        <p14:creationId xmlns:p14="http://schemas.microsoft.com/office/powerpoint/2010/main" val="424453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BB2A543C-6F62-412A-B4A5-3B0C41AF9854}" type="datetimeFigureOut">
              <a:rPr lang="nl-NL"/>
              <a:pPr>
                <a:defRPr/>
              </a:pPr>
              <a:t>8-7-2024</a:t>
            </a:fld>
            <a:endParaRPr lang="nl-NL"/>
          </a:p>
        </p:txBody>
      </p:sp>
      <p:sp>
        <p:nvSpPr>
          <p:cNvPr id="3" name="Tijdelijke aanduiding voor voettekst 4"/>
          <p:cNvSpPr>
            <a:spLocks noGrp="1"/>
          </p:cNvSpPr>
          <p:nvPr>
            <p:ph type="ftr" sz="quarter" idx="11"/>
          </p:nvPr>
        </p:nvSpPr>
        <p:spPr/>
        <p:txBody>
          <a:bodyPr/>
          <a:lstStyle>
            <a:lvl1pPr>
              <a:defRPr/>
            </a:lvl1pPr>
          </a:lstStyle>
          <a:p>
            <a:pPr>
              <a:defRPr/>
            </a:pPr>
            <a:endParaRPr lang="nl-NL"/>
          </a:p>
        </p:txBody>
      </p:sp>
      <p:sp>
        <p:nvSpPr>
          <p:cNvPr id="4" name="Tijdelijke aanduiding voor dianummer 5"/>
          <p:cNvSpPr>
            <a:spLocks noGrp="1"/>
          </p:cNvSpPr>
          <p:nvPr>
            <p:ph type="sldNum" sz="quarter" idx="12"/>
          </p:nvPr>
        </p:nvSpPr>
        <p:spPr/>
        <p:txBody>
          <a:bodyPr/>
          <a:lstStyle>
            <a:lvl1pPr>
              <a:defRPr/>
            </a:lvl1pPr>
          </a:lstStyle>
          <a:p>
            <a:pPr>
              <a:defRPr/>
            </a:pPr>
            <a:fld id="{2AE024CA-D6E0-4BDB-A2EC-2366A5220D7D}" type="slidenum">
              <a:rPr lang="nl-NL"/>
              <a:pPr>
                <a:defRPr/>
              </a:pPr>
              <a:t>‹nr.›</a:t>
            </a:fld>
            <a:endParaRPr lang="nl-NL"/>
          </a:p>
        </p:txBody>
      </p:sp>
    </p:spTree>
    <p:extLst>
      <p:ext uri="{BB962C8B-B14F-4D97-AF65-F5344CB8AC3E}">
        <p14:creationId xmlns:p14="http://schemas.microsoft.com/office/powerpoint/2010/main" val="1874711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dia - 1 kolom">
    <p:bg>
      <p:bgPr>
        <a:solidFill>
          <a:schemeClr val="bg1"/>
        </a:solidFill>
        <a:effectLst/>
      </p:bgPr>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09" y="4"/>
            <a:ext cx="12190095" cy="6857999"/>
          </a:xfrm>
          <a:prstGeom prst="rect">
            <a:avLst/>
          </a:prstGeom>
        </p:spPr>
      </p:pic>
      <p:sp>
        <p:nvSpPr>
          <p:cNvPr id="3" name="Tijdelijke aanduiding voor inhoud 2"/>
          <p:cNvSpPr>
            <a:spLocks noGrp="1"/>
          </p:cNvSpPr>
          <p:nvPr>
            <p:ph idx="1"/>
          </p:nvPr>
        </p:nvSpPr>
        <p:spPr>
          <a:xfrm>
            <a:off x="609600" y="1600204"/>
            <a:ext cx="10972800" cy="4205063"/>
          </a:xfrm>
        </p:spPr>
        <p:txBody>
          <a:bodyPr/>
          <a:lstStyle/>
          <a:p>
            <a:pPr lvl="0"/>
            <a:r>
              <a:rPr lang="en-GB" noProof="0" err="1"/>
              <a:t>Klik</a:t>
            </a:r>
            <a:r>
              <a:rPr lang="en-GB" noProof="0"/>
              <a:t> om de </a:t>
            </a:r>
            <a:r>
              <a:rPr lang="en-GB" noProof="0" err="1"/>
              <a:t>modelstijlen</a:t>
            </a:r>
            <a:r>
              <a:rPr lang="en-GB" noProof="0"/>
              <a:t> te </a:t>
            </a:r>
            <a:r>
              <a:rPr lang="en-GB" noProof="0" err="1"/>
              <a:t>bewerken</a:t>
            </a:r>
            <a:endParaRPr lang="en-GB" noProof="0"/>
          </a:p>
          <a:p>
            <a:pPr lvl="1"/>
            <a:r>
              <a:rPr lang="en-GB" noProof="0" err="1"/>
              <a:t>Tweede</a:t>
            </a:r>
            <a:r>
              <a:rPr lang="en-GB" noProof="0"/>
              <a:t> </a:t>
            </a:r>
            <a:r>
              <a:rPr lang="en-GB" noProof="0" err="1"/>
              <a:t>niveau</a:t>
            </a:r>
            <a:endParaRPr lang="en-GB" noProof="0"/>
          </a:p>
          <a:p>
            <a:pPr lvl="2"/>
            <a:r>
              <a:rPr lang="en-GB" noProof="0" err="1"/>
              <a:t>Derde</a:t>
            </a:r>
            <a:r>
              <a:rPr lang="en-GB" noProof="0"/>
              <a:t> </a:t>
            </a:r>
            <a:r>
              <a:rPr lang="en-GB" noProof="0" err="1"/>
              <a:t>niveau</a:t>
            </a:r>
            <a:endParaRPr lang="en-GB" noProof="0"/>
          </a:p>
          <a:p>
            <a:pPr lvl="3"/>
            <a:r>
              <a:rPr lang="en-GB" noProof="0" err="1"/>
              <a:t>Vierde</a:t>
            </a:r>
            <a:r>
              <a:rPr lang="en-GB" noProof="0"/>
              <a:t> </a:t>
            </a:r>
            <a:r>
              <a:rPr lang="en-GB" noProof="0" err="1"/>
              <a:t>niveau</a:t>
            </a:r>
            <a:endParaRPr lang="en-GB" noProof="0"/>
          </a:p>
          <a:p>
            <a:pPr lvl="4"/>
            <a:r>
              <a:rPr lang="en-GB" noProof="0" err="1"/>
              <a:t>Vijfde</a:t>
            </a:r>
            <a:r>
              <a:rPr lang="en-GB" noProof="0"/>
              <a:t> </a:t>
            </a:r>
            <a:r>
              <a:rPr lang="en-GB" noProof="0" err="1"/>
              <a:t>niveau</a:t>
            </a:r>
            <a:endParaRPr lang="en-GB" noProof="0"/>
          </a:p>
        </p:txBody>
      </p:sp>
      <p:cxnSp>
        <p:nvCxnSpPr>
          <p:cNvPr id="11" name="Rechte verbindingslijn 10"/>
          <p:cNvCxnSpPr/>
          <p:nvPr userDrawn="1"/>
        </p:nvCxnSpPr>
        <p:spPr>
          <a:xfrm>
            <a:off x="623392" y="6021288"/>
            <a:ext cx="10945216" cy="0"/>
          </a:xfrm>
          <a:prstGeom prst="line">
            <a:avLst/>
          </a:prstGeom>
          <a:ln>
            <a:solidFill>
              <a:srgbClr val="C2004B"/>
            </a:solidFill>
          </a:ln>
          <a:effectLst/>
        </p:spPr>
        <p:style>
          <a:lnRef idx="1">
            <a:schemeClr val="accent1"/>
          </a:lnRef>
          <a:fillRef idx="0">
            <a:schemeClr val="accent1"/>
          </a:fillRef>
          <a:effectRef idx="0">
            <a:schemeClr val="accent1"/>
          </a:effectRef>
          <a:fontRef idx="minor">
            <a:schemeClr val="tx1"/>
          </a:fontRef>
        </p:style>
      </p:cxnSp>
      <p:sp>
        <p:nvSpPr>
          <p:cNvPr id="18" name="Tijdelijke aanduiding voor datum 3"/>
          <p:cNvSpPr>
            <a:spLocks noGrp="1"/>
          </p:cNvSpPr>
          <p:nvPr>
            <p:ph type="dt" sz="half" idx="2"/>
          </p:nvPr>
        </p:nvSpPr>
        <p:spPr>
          <a:xfrm>
            <a:off x="623393" y="6165309"/>
            <a:ext cx="1248139" cy="365125"/>
          </a:xfrm>
          <a:prstGeom prst="rect">
            <a:avLst/>
          </a:prstGeom>
        </p:spPr>
        <p:txBody>
          <a:bodyPr/>
          <a:lstStyle>
            <a:lvl1pPr>
              <a:defRPr sz="1000">
                <a:latin typeface="Arial" panose="020B0604020202020204" pitchFamily="34" charset="0"/>
                <a:cs typeface="Arial" panose="020B0604020202020204" pitchFamily="34" charset="0"/>
              </a:defRPr>
            </a:lvl1pPr>
          </a:lstStyle>
          <a:p>
            <a:endParaRPr lang="en-GB"/>
          </a:p>
        </p:txBody>
      </p:sp>
      <p:sp>
        <p:nvSpPr>
          <p:cNvPr id="20" name="Tijdelijke aanduiding voor dianummer 5"/>
          <p:cNvSpPr>
            <a:spLocks noGrp="1"/>
          </p:cNvSpPr>
          <p:nvPr>
            <p:ph type="sldNum" sz="quarter" idx="4"/>
          </p:nvPr>
        </p:nvSpPr>
        <p:spPr>
          <a:xfrm>
            <a:off x="11614031" y="6472416"/>
            <a:ext cx="553628" cy="340965"/>
          </a:xfrm>
          <a:prstGeom prst="rect">
            <a:avLst/>
          </a:prstGeom>
        </p:spPr>
        <p:txBody>
          <a:bodyPr/>
          <a:lstStyle>
            <a:lvl1pPr>
              <a:defRPr sz="1200" b="1" i="1">
                <a:solidFill>
                  <a:schemeClr val="tx1">
                    <a:lumMod val="50000"/>
                    <a:lumOff val="50000"/>
                  </a:schemeClr>
                </a:solidFill>
                <a:latin typeface="Arial" panose="020B0604020202020204" pitchFamily="34" charset="0"/>
                <a:cs typeface="Arial" panose="020B0604020202020204" pitchFamily="34" charset="0"/>
              </a:defRPr>
            </a:lvl1pPr>
          </a:lstStyle>
          <a:p>
            <a:fld id="{526D3BCB-98DC-443D-9DE0-273783419F13}" type="slidenum">
              <a:rPr lang="en-GB" smtClean="0"/>
              <a:pPr/>
              <a:t>‹nr.›</a:t>
            </a:fld>
            <a:endParaRPr lang="en-GB"/>
          </a:p>
        </p:txBody>
      </p:sp>
      <p:sp>
        <p:nvSpPr>
          <p:cNvPr id="4" name="Titel 3"/>
          <p:cNvSpPr>
            <a:spLocks noGrp="1"/>
          </p:cNvSpPr>
          <p:nvPr>
            <p:ph type="title"/>
          </p:nvPr>
        </p:nvSpPr>
        <p:spPr/>
        <p:txBody>
          <a:bodyPr/>
          <a:lstStyle/>
          <a:p>
            <a:r>
              <a:rPr lang="nl-NL"/>
              <a:t>Klik om de stijl te bewerken</a:t>
            </a:r>
          </a:p>
        </p:txBody>
      </p:sp>
      <p:pic>
        <p:nvPicPr>
          <p:cNvPr id="10" name="Afbeelding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9352" y="6339618"/>
            <a:ext cx="1632181" cy="374425"/>
          </a:xfrm>
          <a:prstGeom prst="rect">
            <a:avLst/>
          </a:prstGeom>
        </p:spPr>
      </p:pic>
      <p:pic>
        <p:nvPicPr>
          <p:cNvPr id="12" name="Picture 2" descr="Waterschap Scheldestromen - MY-LEX"/>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32437" y="6237315"/>
            <a:ext cx="2016224" cy="61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jdelijke aanduiding voor voettekst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Zeeuwse Dag 2024</a:t>
            </a:r>
          </a:p>
        </p:txBody>
      </p:sp>
    </p:spTree>
    <p:extLst>
      <p:ext uri="{BB962C8B-B14F-4D97-AF65-F5344CB8AC3E}">
        <p14:creationId xmlns:p14="http://schemas.microsoft.com/office/powerpoint/2010/main" val="12008845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atum 3"/>
          <p:cNvSpPr>
            <a:spLocks noGrp="1"/>
          </p:cNvSpPr>
          <p:nvPr>
            <p:ph type="dt" sz="half" idx="10"/>
          </p:nvPr>
        </p:nvSpPr>
        <p:spPr/>
        <p:txBody>
          <a:bodyPr/>
          <a:lstStyle>
            <a:lvl1pPr>
              <a:defRPr/>
            </a:lvl1pPr>
          </a:lstStyle>
          <a:p>
            <a:pPr>
              <a:defRPr/>
            </a:pPr>
            <a:fld id="{0F935EE7-D0BD-4C40-8943-E695E702DF05}" type="datetimeFigureOut">
              <a:rPr lang="nl-NL"/>
              <a:pPr>
                <a:defRPr/>
              </a:pPr>
              <a:t>8-7-2024</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FA5FDAA0-3D25-48EC-8639-176719232F44}" type="slidenum">
              <a:rPr lang="nl-NL"/>
              <a:pPr>
                <a:defRPr/>
              </a:pPr>
              <a:t>‹nr.›</a:t>
            </a:fld>
            <a:endParaRPr lang="nl-NL"/>
          </a:p>
        </p:txBody>
      </p:sp>
    </p:spTree>
    <p:extLst>
      <p:ext uri="{BB962C8B-B14F-4D97-AF65-F5344CB8AC3E}">
        <p14:creationId xmlns:p14="http://schemas.microsoft.com/office/powerpoint/2010/main" val="834864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stijl te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atum 3"/>
          <p:cNvSpPr>
            <a:spLocks noGrp="1"/>
          </p:cNvSpPr>
          <p:nvPr>
            <p:ph type="dt" sz="half" idx="10"/>
          </p:nvPr>
        </p:nvSpPr>
        <p:spPr/>
        <p:txBody>
          <a:bodyPr/>
          <a:lstStyle>
            <a:lvl1pPr>
              <a:defRPr/>
            </a:lvl1pPr>
          </a:lstStyle>
          <a:p>
            <a:pPr>
              <a:defRPr/>
            </a:pPr>
            <a:fld id="{C6C61A5F-3DED-4CF6-B138-A5F35217062C}" type="datetimeFigureOut">
              <a:rPr lang="nl-NL"/>
              <a:pPr>
                <a:defRPr/>
              </a:pPr>
              <a:t>8-7-2024</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D4B5A3A6-115D-4FFA-947F-57353F1E9519}" type="slidenum">
              <a:rPr lang="nl-NL"/>
              <a:pPr>
                <a:defRPr/>
              </a:pPr>
              <a:t>‹nr.›</a:t>
            </a:fld>
            <a:endParaRPr lang="nl-NL"/>
          </a:p>
        </p:txBody>
      </p:sp>
    </p:spTree>
    <p:extLst>
      <p:ext uri="{BB962C8B-B14F-4D97-AF65-F5344CB8AC3E}">
        <p14:creationId xmlns:p14="http://schemas.microsoft.com/office/powerpoint/2010/main" val="20452008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6196056E-BE1B-461E-879B-359C2E7DEBE9}" type="datetimeFigureOut">
              <a:rPr lang="nl-NL"/>
              <a:pPr>
                <a:defRPr/>
              </a:pPr>
              <a:t>8-7-2024</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A3C60A74-7753-4C5F-8F85-CA7AFCB83870}" type="slidenum">
              <a:rPr lang="nl-NL"/>
              <a:pPr>
                <a:defRPr/>
              </a:pPr>
              <a:t>‹nr.›</a:t>
            </a:fld>
            <a:endParaRPr lang="nl-NL"/>
          </a:p>
        </p:txBody>
      </p:sp>
    </p:spTree>
    <p:extLst>
      <p:ext uri="{BB962C8B-B14F-4D97-AF65-F5344CB8AC3E}">
        <p14:creationId xmlns:p14="http://schemas.microsoft.com/office/powerpoint/2010/main" val="1827699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A45A78F6-A0C4-433F-90E2-FC5C355014B6}" type="datetimeFigureOut">
              <a:rPr lang="nl-NL"/>
              <a:pPr>
                <a:defRPr/>
              </a:pPr>
              <a:t>8-7-2024</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0CF94080-17B8-4427-BAD7-953FC40DD12B}" type="slidenum">
              <a:rPr lang="nl-NL"/>
              <a:pPr>
                <a:defRPr/>
              </a:pPr>
              <a:t>‹nr.›</a:t>
            </a:fld>
            <a:endParaRPr lang="nl-NL"/>
          </a:p>
        </p:txBody>
      </p:sp>
    </p:spTree>
    <p:extLst>
      <p:ext uri="{BB962C8B-B14F-4D97-AF65-F5344CB8AC3E}">
        <p14:creationId xmlns:p14="http://schemas.microsoft.com/office/powerpoint/2010/main" val="3328718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dia - geen kolom">
    <p:bg>
      <p:bgPr>
        <a:solidFill>
          <a:schemeClr val="bg1"/>
        </a:solidFill>
        <a:effectLst/>
      </p:bgPr>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09" y="4"/>
            <a:ext cx="12190095" cy="6857999"/>
          </a:xfrm>
          <a:prstGeom prst="rect">
            <a:avLst/>
          </a:prstGeom>
        </p:spPr>
      </p:pic>
      <p:cxnSp>
        <p:nvCxnSpPr>
          <p:cNvPr id="11" name="Rechte verbindingslijn 10"/>
          <p:cNvCxnSpPr/>
          <p:nvPr userDrawn="1"/>
        </p:nvCxnSpPr>
        <p:spPr>
          <a:xfrm>
            <a:off x="623392" y="6021288"/>
            <a:ext cx="10945216" cy="0"/>
          </a:xfrm>
          <a:prstGeom prst="line">
            <a:avLst/>
          </a:prstGeom>
          <a:ln>
            <a:solidFill>
              <a:srgbClr val="C2004B"/>
            </a:solidFill>
          </a:ln>
          <a:effectLst/>
        </p:spPr>
        <p:style>
          <a:lnRef idx="1">
            <a:schemeClr val="accent1"/>
          </a:lnRef>
          <a:fillRef idx="0">
            <a:schemeClr val="accent1"/>
          </a:fillRef>
          <a:effectRef idx="0">
            <a:schemeClr val="accent1"/>
          </a:effectRef>
          <a:fontRef idx="minor">
            <a:schemeClr val="tx1"/>
          </a:fontRef>
        </p:style>
      </p:cxnSp>
      <p:sp>
        <p:nvSpPr>
          <p:cNvPr id="9" name="Tijdelijke aanduiding voor dianummer 5"/>
          <p:cNvSpPr txBox="1">
            <a:spLocks/>
          </p:cNvSpPr>
          <p:nvPr userDrawn="1"/>
        </p:nvSpPr>
        <p:spPr>
          <a:xfrm>
            <a:off x="11614031" y="6472416"/>
            <a:ext cx="553628" cy="340965"/>
          </a:xfrm>
          <a:prstGeom prst="rect">
            <a:avLst/>
          </a:prstGeom>
        </p:spPr>
        <p:txBody>
          <a:bodyPr/>
          <a:lstStyle>
            <a:defPPr>
              <a:defRPr lang="nl-NL"/>
            </a:defPPr>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6D3BCB-98DC-443D-9DE0-273783419F13}" type="slidenum">
              <a:rPr lang="en-GB" sz="1200" b="1" i="1" smtClean="0">
                <a:solidFill>
                  <a:schemeClr val="tx1">
                    <a:lumMod val="50000"/>
                    <a:lumOff val="50000"/>
                  </a:schemeClr>
                </a:solidFill>
              </a:rPr>
              <a:pPr/>
              <a:t>‹nr.›</a:t>
            </a:fld>
            <a:endParaRPr lang="en-GB" sz="1200" b="1" i="1">
              <a:solidFill>
                <a:schemeClr val="tx1">
                  <a:lumMod val="50000"/>
                  <a:lumOff val="50000"/>
                </a:schemeClr>
              </a:solidFill>
            </a:endParaRPr>
          </a:p>
        </p:txBody>
      </p:sp>
      <p:pic>
        <p:nvPicPr>
          <p:cNvPr id="10" name="Afbeelding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9351" y="6342275"/>
            <a:ext cx="1632181" cy="374425"/>
          </a:xfrm>
          <a:prstGeom prst="rect">
            <a:avLst/>
          </a:prstGeom>
        </p:spPr>
      </p:pic>
      <p:pic>
        <p:nvPicPr>
          <p:cNvPr id="12" name="Picture 2" descr="Waterschap Scheldestromen - MY-LEX"/>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32437" y="6237315"/>
            <a:ext cx="2016224" cy="61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jdelijke aanduiding voor voettekst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Zeeuwse Dag 2024</a:t>
            </a:r>
          </a:p>
        </p:txBody>
      </p:sp>
    </p:spTree>
    <p:extLst>
      <p:ext uri="{BB962C8B-B14F-4D97-AF65-F5344CB8AC3E}">
        <p14:creationId xmlns:p14="http://schemas.microsoft.com/office/powerpoint/2010/main" val="4077832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Content dia - 2 kolom">
    <p:bg>
      <p:bgPr>
        <a:solidFill>
          <a:schemeClr val="bg1"/>
        </a:solidFill>
        <a:effectLst/>
      </p:bgPr>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09" y="4"/>
            <a:ext cx="12190095" cy="6857999"/>
          </a:xfrm>
          <a:prstGeom prst="rect">
            <a:avLst/>
          </a:prstGeom>
        </p:spPr>
      </p:pic>
      <p:sp>
        <p:nvSpPr>
          <p:cNvPr id="2" name="Titel 1"/>
          <p:cNvSpPr>
            <a:spLocks noGrp="1"/>
          </p:cNvSpPr>
          <p:nvPr>
            <p:ph type="title" hasCustomPrompt="1"/>
          </p:nvPr>
        </p:nvSpPr>
        <p:spPr>
          <a:xfrm>
            <a:off x="609600" y="188640"/>
            <a:ext cx="10972800" cy="864096"/>
          </a:xfrm>
        </p:spPr>
        <p:txBody>
          <a:bodyPr>
            <a:normAutofit/>
          </a:bodyPr>
          <a:lstStyle>
            <a:lvl1pPr algn="l">
              <a:defRPr sz="2800" b="1">
                <a:solidFill>
                  <a:schemeClr val="bg1"/>
                </a:solidFill>
              </a:defRPr>
            </a:lvl1pPr>
          </a:lstStyle>
          <a:p>
            <a:r>
              <a:rPr lang="nl-NL"/>
              <a:t>Klik om de titel te bewerken</a:t>
            </a:r>
          </a:p>
        </p:txBody>
      </p:sp>
      <p:sp>
        <p:nvSpPr>
          <p:cNvPr id="3" name="Tijdelijke aanduiding voor inhoud 2"/>
          <p:cNvSpPr>
            <a:spLocks noGrp="1"/>
          </p:cNvSpPr>
          <p:nvPr>
            <p:ph idx="1"/>
          </p:nvPr>
        </p:nvSpPr>
        <p:spPr>
          <a:xfrm>
            <a:off x="609600" y="1600204"/>
            <a:ext cx="5198368" cy="42050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cxnSp>
        <p:nvCxnSpPr>
          <p:cNvPr id="11" name="Rechte verbindingslijn 10"/>
          <p:cNvCxnSpPr/>
          <p:nvPr userDrawn="1"/>
        </p:nvCxnSpPr>
        <p:spPr>
          <a:xfrm>
            <a:off x="623392" y="6021288"/>
            <a:ext cx="10945216" cy="0"/>
          </a:xfrm>
          <a:prstGeom prst="line">
            <a:avLst/>
          </a:prstGeom>
          <a:ln>
            <a:solidFill>
              <a:srgbClr val="C2004B"/>
            </a:solidFill>
          </a:ln>
          <a:effectLst/>
        </p:spPr>
        <p:style>
          <a:lnRef idx="1">
            <a:schemeClr val="accent1"/>
          </a:lnRef>
          <a:fillRef idx="0">
            <a:schemeClr val="accent1"/>
          </a:fillRef>
          <a:effectRef idx="0">
            <a:schemeClr val="accent1"/>
          </a:effectRef>
          <a:fontRef idx="minor">
            <a:schemeClr val="tx1"/>
          </a:fontRef>
        </p:style>
      </p:cxnSp>
      <p:sp>
        <p:nvSpPr>
          <p:cNvPr id="18" name="Tijdelijke aanduiding voor datum 3"/>
          <p:cNvSpPr>
            <a:spLocks noGrp="1"/>
          </p:cNvSpPr>
          <p:nvPr>
            <p:ph type="dt" sz="half" idx="2"/>
          </p:nvPr>
        </p:nvSpPr>
        <p:spPr>
          <a:xfrm>
            <a:off x="623392" y="6165309"/>
            <a:ext cx="1152128" cy="365125"/>
          </a:xfrm>
          <a:prstGeom prst="rect">
            <a:avLst/>
          </a:prstGeom>
        </p:spPr>
        <p:txBody>
          <a:bodyPr/>
          <a:lstStyle>
            <a:lvl1pPr>
              <a:defRPr sz="1000">
                <a:latin typeface="Arial" panose="020B0604020202020204" pitchFamily="34" charset="0"/>
                <a:cs typeface="Arial" panose="020B0604020202020204" pitchFamily="34" charset="0"/>
              </a:defRPr>
            </a:lvl1pPr>
          </a:lstStyle>
          <a:p>
            <a:endParaRPr lang="nl-NL"/>
          </a:p>
        </p:txBody>
      </p:sp>
      <p:sp>
        <p:nvSpPr>
          <p:cNvPr id="12" name="Tijdelijke aanduiding voor inhoud 2"/>
          <p:cNvSpPr>
            <a:spLocks noGrp="1"/>
          </p:cNvSpPr>
          <p:nvPr>
            <p:ph idx="10"/>
          </p:nvPr>
        </p:nvSpPr>
        <p:spPr>
          <a:xfrm>
            <a:off x="6370240" y="1600204"/>
            <a:ext cx="5198368" cy="42050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5"/>
          <p:cNvSpPr>
            <a:spLocks noGrp="1"/>
          </p:cNvSpPr>
          <p:nvPr>
            <p:ph type="sldNum" sz="quarter" idx="4"/>
          </p:nvPr>
        </p:nvSpPr>
        <p:spPr>
          <a:xfrm>
            <a:off x="11614031" y="6472416"/>
            <a:ext cx="553628" cy="340965"/>
          </a:xfrm>
          <a:prstGeom prst="rect">
            <a:avLst/>
          </a:prstGeom>
        </p:spPr>
        <p:txBody>
          <a:bodyPr/>
          <a:lstStyle>
            <a:lvl1pPr>
              <a:defRPr sz="1200" b="1" i="1">
                <a:solidFill>
                  <a:schemeClr val="tx1">
                    <a:lumMod val="50000"/>
                    <a:lumOff val="50000"/>
                  </a:schemeClr>
                </a:solidFill>
                <a:latin typeface="Arial" panose="020B0604020202020204" pitchFamily="34" charset="0"/>
                <a:cs typeface="Arial" panose="020B0604020202020204" pitchFamily="34" charset="0"/>
              </a:defRPr>
            </a:lvl1pPr>
          </a:lstStyle>
          <a:p>
            <a:fld id="{526D3BCB-98DC-443D-9DE0-273783419F13}" type="slidenum">
              <a:rPr lang="en-GB" smtClean="0"/>
              <a:pPr/>
              <a:t>‹nr.›</a:t>
            </a:fld>
            <a:endParaRPr lang="en-GB"/>
          </a:p>
        </p:txBody>
      </p:sp>
      <p:pic>
        <p:nvPicPr>
          <p:cNvPr id="15" name="Picture 2" descr="Waterschap Scheldestromen - MY-LEX"/>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32437" y="6237315"/>
            <a:ext cx="2016224" cy="61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fbeelding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39352" y="6339618"/>
            <a:ext cx="1632181" cy="374425"/>
          </a:xfrm>
          <a:prstGeom prst="rect">
            <a:avLst/>
          </a:prstGeom>
        </p:spPr>
      </p:pic>
      <p:sp>
        <p:nvSpPr>
          <p:cNvPr id="17" name="Tijdelijke aanduiding voor voettekst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Zeeuwse Dag 2024</a:t>
            </a:r>
          </a:p>
        </p:txBody>
      </p:sp>
    </p:spTree>
    <p:extLst>
      <p:ext uri="{BB962C8B-B14F-4D97-AF65-F5344CB8AC3E}">
        <p14:creationId xmlns:p14="http://schemas.microsoft.com/office/powerpoint/2010/main" val="141733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ussenpagina grafisch - blauw">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5" y="-3774"/>
            <a:ext cx="12190095" cy="6857999"/>
          </a:xfrm>
          <a:prstGeom prst="rect">
            <a:avLst/>
          </a:prstGeom>
        </p:spPr>
      </p:pic>
      <p:sp>
        <p:nvSpPr>
          <p:cNvPr id="8" name="Titel 1"/>
          <p:cNvSpPr>
            <a:spLocks noGrp="1"/>
          </p:cNvSpPr>
          <p:nvPr>
            <p:ph type="title" hasCustomPrompt="1"/>
          </p:nvPr>
        </p:nvSpPr>
        <p:spPr>
          <a:xfrm>
            <a:off x="2351585" y="476672"/>
            <a:ext cx="8448939" cy="4104456"/>
          </a:xfrm>
        </p:spPr>
        <p:txBody>
          <a:bodyPr anchor="t">
            <a:normAutofit/>
          </a:bodyPr>
          <a:lstStyle>
            <a:lvl1pPr algn="l">
              <a:lnSpc>
                <a:spcPct val="100000"/>
              </a:lnSpc>
              <a:defRPr sz="4400" b="1">
                <a:solidFill>
                  <a:schemeClr val="bg1"/>
                </a:solidFill>
              </a:defRPr>
            </a:lvl1pPr>
          </a:lstStyle>
          <a:p>
            <a:r>
              <a:rPr lang="nl-NL"/>
              <a:t>Klik om de tussenpagina grafisch te bewerken</a:t>
            </a:r>
          </a:p>
        </p:txBody>
      </p:sp>
    </p:spTree>
    <p:extLst>
      <p:ext uri="{BB962C8B-B14F-4D97-AF65-F5344CB8AC3E}">
        <p14:creationId xmlns:p14="http://schemas.microsoft.com/office/powerpoint/2010/main" val="2315533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ussenpagina grafisch - rood">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5" y="4"/>
            <a:ext cx="12190092" cy="6857999"/>
          </a:xfrm>
          <a:prstGeom prst="rect">
            <a:avLst/>
          </a:prstGeom>
        </p:spPr>
      </p:pic>
      <p:sp>
        <p:nvSpPr>
          <p:cNvPr id="5" name="Titel 1"/>
          <p:cNvSpPr>
            <a:spLocks noGrp="1"/>
          </p:cNvSpPr>
          <p:nvPr>
            <p:ph type="title" hasCustomPrompt="1"/>
          </p:nvPr>
        </p:nvSpPr>
        <p:spPr>
          <a:xfrm>
            <a:off x="2351584" y="476672"/>
            <a:ext cx="8256917" cy="4104456"/>
          </a:xfrm>
        </p:spPr>
        <p:txBody>
          <a:bodyPr anchor="t">
            <a:normAutofit/>
          </a:bodyPr>
          <a:lstStyle>
            <a:lvl1pPr algn="l">
              <a:lnSpc>
                <a:spcPct val="100000"/>
              </a:lnSpc>
              <a:defRPr sz="4400" b="1">
                <a:solidFill>
                  <a:schemeClr val="bg1"/>
                </a:solidFill>
              </a:defRPr>
            </a:lvl1pPr>
          </a:lstStyle>
          <a:p>
            <a:r>
              <a:rPr lang="nl-NL"/>
              <a:t>Klik om de tussenpagina grafisch te bewerken</a:t>
            </a:r>
          </a:p>
        </p:txBody>
      </p:sp>
    </p:spTree>
    <p:extLst>
      <p:ext uri="{BB962C8B-B14F-4D97-AF65-F5344CB8AC3E}">
        <p14:creationId xmlns:p14="http://schemas.microsoft.com/office/powerpoint/2010/main" val="3533054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26.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3.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27.png"/><Relationship Id="rId5" Type="http://schemas.openxmlformats.org/officeDocument/2006/relationships/theme" Target="../theme/theme5.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6.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jdelijke aanduiding voor datum 3"/>
          <p:cNvSpPr>
            <a:spLocks noGrp="1"/>
          </p:cNvSpPr>
          <p:nvPr>
            <p:ph type="dt" sz="half" idx="2"/>
          </p:nvPr>
        </p:nvSpPr>
        <p:spPr>
          <a:xfrm>
            <a:off x="623392" y="6165309"/>
            <a:ext cx="1152128" cy="365125"/>
          </a:xfrm>
          <a:prstGeom prst="rect">
            <a:avLst/>
          </a:prstGeom>
        </p:spPr>
        <p:txBody>
          <a:bodyPr/>
          <a:lstStyle>
            <a:lvl1pPr>
              <a:defRPr sz="1000">
                <a:latin typeface="Arial" panose="020B0604020202020204" pitchFamily="34" charset="0"/>
                <a:cs typeface="Arial" panose="020B0604020202020204" pitchFamily="34" charset="0"/>
              </a:defRPr>
            </a:lvl1pPr>
          </a:lstStyle>
          <a:p>
            <a:endParaRPr lang="nl-NL"/>
          </a:p>
        </p:txBody>
      </p:sp>
      <p:sp>
        <p:nvSpPr>
          <p:cNvPr id="9" name="Tijdelijke aanduiding voor voettekst 4"/>
          <p:cNvSpPr>
            <a:spLocks noGrp="1"/>
          </p:cNvSpPr>
          <p:nvPr>
            <p:ph type="ftr" sz="quarter" idx="3"/>
          </p:nvPr>
        </p:nvSpPr>
        <p:spPr>
          <a:xfrm>
            <a:off x="2447597" y="6165309"/>
            <a:ext cx="4532875" cy="365125"/>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nl-NL"/>
              <a:t>Zeeuwse Dag 2024</a:t>
            </a:r>
          </a:p>
        </p:txBody>
      </p:sp>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5"/>
          <p:cNvSpPr>
            <a:spLocks noGrp="1"/>
          </p:cNvSpPr>
          <p:nvPr>
            <p:ph type="sldNum" sz="quarter" idx="4"/>
          </p:nvPr>
        </p:nvSpPr>
        <p:spPr>
          <a:xfrm>
            <a:off x="1679509" y="6165309"/>
            <a:ext cx="864096" cy="365125"/>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nl-NL"/>
              <a:t>Dia </a:t>
            </a:r>
            <a:fld id="{526D3BCB-98DC-443D-9DE0-273783419F13}" type="slidenum">
              <a:rPr lang="nl-NL" smtClean="0"/>
              <a:pPr/>
              <a:t>‹nr.›</a:t>
            </a:fld>
            <a:endParaRPr lang="nl-NL"/>
          </a:p>
        </p:txBody>
      </p:sp>
      <p:pic>
        <p:nvPicPr>
          <p:cNvPr id="7" name="Afbeelding 6"/>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0128448" y="6150924"/>
            <a:ext cx="1632181" cy="374425"/>
          </a:xfrm>
          <a:prstGeom prst="rect">
            <a:avLst/>
          </a:prstGeom>
        </p:spPr>
      </p:pic>
      <p:pic>
        <p:nvPicPr>
          <p:cNvPr id="10" name="Afbeelding 9"/>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208233" y="6090048"/>
            <a:ext cx="2351584" cy="723331"/>
          </a:xfrm>
          <a:prstGeom prst="rect">
            <a:avLst/>
          </a:prstGeom>
        </p:spPr>
      </p:pic>
    </p:spTree>
    <p:extLst>
      <p:ext uri="{BB962C8B-B14F-4D97-AF65-F5344CB8AC3E}">
        <p14:creationId xmlns:p14="http://schemas.microsoft.com/office/powerpoint/2010/main" val="2444793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dt="0"/>
  <p:txStyles>
    <p:titleStyle>
      <a:lvl1pPr algn="ctr" defTabSz="9144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623392" y="836712"/>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dirty="0"/>
              <a:t>TITEL</a:t>
            </a:r>
          </a:p>
        </p:txBody>
      </p:sp>
      <p:sp>
        <p:nvSpPr>
          <p:cNvPr id="7" name="Tijdelijke aanduiding voor tekst 6"/>
          <p:cNvSpPr>
            <a:spLocks noGrp="1"/>
          </p:cNvSpPr>
          <p:nvPr>
            <p:ph type="body" idx="1"/>
          </p:nvPr>
        </p:nvSpPr>
        <p:spPr>
          <a:xfrm>
            <a:off x="609600" y="2708921"/>
            <a:ext cx="10972800" cy="1080120"/>
          </a:xfrm>
          <a:prstGeom prst="rect">
            <a:avLst/>
          </a:prstGeom>
        </p:spPr>
        <p:txBody>
          <a:bodyPr vert="horz" lIns="91440" tIns="45720" rIns="91440" bIns="45720" rtlCol="0">
            <a:normAutofit/>
          </a:bodyPr>
          <a:lstStyle/>
          <a:p>
            <a:pPr lvl="0"/>
            <a:r>
              <a:rPr lang="nl-NL" dirty="0"/>
              <a:t>Ondertitel</a:t>
            </a:r>
          </a:p>
        </p:txBody>
      </p:sp>
    </p:spTree>
    <p:extLst>
      <p:ext uri="{BB962C8B-B14F-4D97-AF65-F5344CB8AC3E}">
        <p14:creationId xmlns:p14="http://schemas.microsoft.com/office/powerpoint/2010/main" val="361763753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p:txStyles>
    <p:titleStyle>
      <a:lvl1pPr algn="ctr" rtl="0" eaLnBrk="1" fontAlgn="base" hangingPunct="1">
        <a:spcBef>
          <a:spcPct val="0"/>
        </a:spcBef>
        <a:spcAft>
          <a:spcPct val="0"/>
        </a:spcAft>
        <a:defRPr sz="4400" b="1" kern="1200">
          <a:solidFill>
            <a:srgbClr val="0099CC"/>
          </a:solidFill>
          <a:latin typeface="Source Sans Pro" pitchFamily="34" charset="0"/>
          <a:ea typeface="Source Sans Pro" pitchFamily="34" charset="0"/>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0" indent="0" algn="ctr" rtl="0" eaLnBrk="1" fontAlgn="base" hangingPunct="1">
        <a:spcBef>
          <a:spcPct val="20000"/>
        </a:spcBef>
        <a:spcAft>
          <a:spcPct val="0"/>
        </a:spcAft>
        <a:buClr>
          <a:srgbClr val="0099CC"/>
        </a:buClr>
        <a:buFontTx/>
        <a:buNone/>
        <a:defRPr sz="3200" kern="1200">
          <a:solidFill>
            <a:schemeClr val="tx1"/>
          </a:solidFill>
          <a:latin typeface="Source Sans Pro" pitchFamily="34" charset="0"/>
          <a:ea typeface="Source Sans Pro" pitchFamily="34" charset="0"/>
          <a:cs typeface="+mn-cs"/>
        </a:defRPr>
      </a:lvl1pPr>
      <a:lvl2pPr marL="742950" indent="-285750" algn="l" rtl="0" eaLnBrk="1" fontAlgn="base" hangingPunct="1">
        <a:spcBef>
          <a:spcPct val="20000"/>
        </a:spcBef>
        <a:spcAft>
          <a:spcPct val="0"/>
        </a:spcAft>
        <a:buClr>
          <a:srgbClr val="0099CC"/>
        </a:buClr>
        <a:buFont typeface="Courier New" panose="02070309020205020404" pitchFamily="49" charset="0"/>
        <a:buChar char="o"/>
        <a:defRPr sz="2800" kern="1200">
          <a:solidFill>
            <a:schemeClr val="tx1"/>
          </a:solidFill>
          <a:latin typeface="Source Sans Pro" pitchFamily="34" charset="0"/>
          <a:ea typeface="Source Sans Pro" pitchFamily="34" charset="0"/>
          <a:cs typeface="+mn-cs"/>
        </a:defRPr>
      </a:lvl2pPr>
      <a:lvl3pPr marL="1143000" indent="-228600" algn="l" rtl="0" eaLnBrk="1" fontAlgn="base" hangingPunct="1">
        <a:spcBef>
          <a:spcPct val="20000"/>
        </a:spcBef>
        <a:spcAft>
          <a:spcPct val="0"/>
        </a:spcAft>
        <a:buClr>
          <a:srgbClr val="0099CC"/>
        </a:buClr>
        <a:buFont typeface="Wingdings" panose="05000000000000000000" pitchFamily="2" charset="2"/>
        <a:buChar char="§"/>
        <a:defRPr sz="2400" kern="1200">
          <a:solidFill>
            <a:schemeClr val="tx1"/>
          </a:solidFill>
          <a:latin typeface="Source Sans Pro" pitchFamily="34" charset="0"/>
          <a:ea typeface="Source Sans Pro" pitchFamily="34" charset="0"/>
          <a:cs typeface="+mn-cs"/>
        </a:defRPr>
      </a:lvl3pPr>
      <a:lvl4pPr marL="1600200" indent="-228600" algn="l" rtl="0" eaLnBrk="1" fontAlgn="base" hangingPunct="1">
        <a:spcBef>
          <a:spcPct val="2000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25299" y="288278"/>
            <a:ext cx="10941403" cy="1015663"/>
          </a:xfrm>
          <a:prstGeom prst="rect">
            <a:avLst/>
          </a:prstGeom>
        </p:spPr>
        <p:txBody>
          <a:bodyPr wrap="square" lIns="0" tIns="0" rIns="0" bIns="0">
            <a:spAutoFit/>
          </a:bodyPr>
          <a:lstStyle>
            <a:lvl1pPr>
              <a:defRPr sz="6600" b="1" i="0">
                <a:solidFill>
                  <a:schemeClr val="bg1"/>
                </a:solidFill>
                <a:latin typeface="PF Din Stencil"/>
                <a:cs typeface="PF Din Stencil"/>
              </a:defRPr>
            </a:lvl1pPr>
          </a:lstStyle>
          <a:p>
            <a:endParaRPr/>
          </a:p>
        </p:txBody>
      </p:sp>
      <p:sp>
        <p:nvSpPr>
          <p:cNvPr id="3" name="Holder 3"/>
          <p:cNvSpPr>
            <a:spLocks noGrp="1"/>
          </p:cNvSpPr>
          <p:nvPr>
            <p:ph type="body" idx="1"/>
          </p:nvPr>
        </p:nvSpPr>
        <p:spPr>
          <a:xfrm>
            <a:off x="625299" y="1504244"/>
            <a:ext cx="1094140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B7585B69-F7B5-40B0-8014-A877ED7865EA}" type="datetime1">
              <a:rPr lang="en-US" smtClean="0"/>
              <a:t>7/8/2024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63067132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hf sldNum="0" hd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25299" y="288278"/>
            <a:ext cx="10941403" cy="1015663"/>
          </a:xfrm>
          <a:prstGeom prst="rect">
            <a:avLst/>
          </a:prstGeom>
        </p:spPr>
        <p:txBody>
          <a:bodyPr wrap="square" lIns="0" tIns="0" rIns="0" bIns="0">
            <a:spAutoFit/>
          </a:bodyPr>
          <a:lstStyle>
            <a:lvl1pPr>
              <a:defRPr sz="6600" b="1" i="0">
                <a:solidFill>
                  <a:schemeClr val="bg1"/>
                </a:solidFill>
                <a:latin typeface="PF Din Stencil"/>
                <a:cs typeface="PF Din Stencil"/>
              </a:defRPr>
            </a:lvl1pPr>
          </a:lstStyle>
          <a:p>
            <a:endParaRPr/>
          </a:p>
        </p:txBody>
      </p:sp>
      <p:sp>
        <p:nvSpPr>
          <p:cNvPr id="3" name="Holder 3"/>
          <p:cNvSpPr>
            <a:spLocks noGrp="1"/>
          </p:cNvSpPr>
          <p:nvPr>
            <p:ph type="body" idx="1"/>
          </p:nvPr>
        </p:nvSpPr>
        <p:spPr>
          <a:xfrm>
            <a:off x="625299" y="1504244"/>
            <a:ext cx="1094140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C3014A49-3AD8-40B8-B5F1-6388926E5C41}" type="datetime1">
              <a:rPr lang="en-US" smtClean="0"/>
              <a:t>7/8/2024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61665816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hf sldNum="0" hd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89992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rtl="0" eaLnBrk="1" fontAlgn="base" hangingPunct="1">
        <a:lnSpc>
          <a:spcPct val="90000"/>
        </a:lnSpc>
        <a:spcBef>
          <a:spcPct val="0"/>
        </a:spcBef>
        <a:spcAft>
          <a:spcPct val="0"/>
        </a:spcAft>
        <a:defRPr sz="4400" b="1"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9pPr>
    </p:titleStyle>
    <p:bodyStyle>
      <a:lvl1pPr algn="l" rtl="0" eaLnBrk="1" fontAlgn="base" hangingPunct="1">
        <a:lnSpc>
          <a:spcPct val="90000"/>
        </a:lnSpc>
        <a:spcBef>
          <a:spcPts val="1000"/>
        </a:spcBef>
        <a:spcAft>
          <a:spcPct val="0"/>
        </a:spcAft>
        <a:defRPr sz="2800" kern="1200">
          <a:solidFill>
            <a:schemeClr val="bg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7" name="Tijdelijke aanduiding voor tekst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C0737D7-4F47-49D8-B971-3AED9284A165}" type="datetimeFigureOut">
              <a:rPr lang="nl-NL"/>
              <a:pPr>
                <a:defRPr/>
              </a:pPr>
              <a:t>8-7-2024</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D8DFC2D-5FE7-463B-8229-32AA1D7433B2}" type="slidenum">
              <a:rPr lang="nl-NL"/>
              <a:pPr>
                <a:defRPr/>
              </a:pPr>
              <a:t>‹nr.›</a:t>
            </a:fld>
            <a:endParaRPr lang="nl-NL"/>
          </a:p>
        </p:txBody>
      </p:sp>
    </p:spTree>
    <p:extLst>
      <p:ext uri="{BB962C8B-B14F-4D97-AF65-F5344CB8AC3E}">
        <p14:creationId xmlns:p14="http://schemas.microsoft.com/office/powerpoint/2010/main" val="55153834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hyperlink" Target="mailto:michel@add-vision.nl" TargetMode="External"/><Relationship Id="rId2" Type="http://schemas.openxmlformats.org/officeDocument/2006/relationships/image" Target="../media/image47.jpeg"/><Relationship Id="rId1" Type="http://schemas.openxmlformats.org/officeDocument/2006/relationships/slideLayout" Target="../slideLayouts/slideLayout46.xml"/><Relationship Id="rId4" Type="http://schemas.openxmlformats.org/officeDocument/2006/relationships/hyperlink" Target="mailto:edwin@add-vision.n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32.xml"/><Relationship Id="rId5" Type="http://schemas.openxmlformats.org/officeDocument/2006/relationships/image" Target="../media/image51.jpe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zeeland.nl/subsidie-aanvragen/nationaal-strategisch-plan-gemeenschappelijk-landbouwbeleid-2023-2027" TargetMode="External"/><Relationship Id="rId1" Type="http://schemas.openxmlformats.org/officeDocument/2006/relationships/slideLayout" Target="../slideLayouts/slideLayout30.xml"/><Relationship Id="rId5" Type="http://schemas.openxmlformats.org/officeDocument/2006/relationships/image" Target="../media/image52.pn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cid:image002.jpg@01DA1C82.E86D14C0" TargetMode="External"/><Relationship Id="rId2" Type="http://schemas.openxmlformats.org/officeDocument/2006/relationships/image" Target="../media/image55.jpeg"/><Relationship Id="rId1" Type="http://schemas.openxmlformats.org/officeDocument/2006/relationships/slideLayout" Target="../slideLayouts/slideLayout30.xml"/><Relationship Id="rId6" Type="http://schemas.openxmlformats.org/officeDocument/2006/relationships/image" Target="../media/image56.jpeg"/><Relationship Id="rId5" Type="http://schemas.openxmlformats.org/officeDocument/2006/relationships/image" Target="../media/image52.pn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5.jpe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57.png"/><Relationship Id="rId9" Type="http://schemas.openxmlformats.org/officeDocument/2006/relationships/image" Target="cid:image002.jpg@01DA1C82.E86D14C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8.jpeg"/><Relationship Id="rId1" Type="http://schemas.openxmlformats.org/officeDocument/2006/relationships/slideLayout" Target="../slideLayouts/slideLayout30.xml"/><Relationship Id="rId5" Type="http://schemas.openxmlformats.org/officeDocument/2006/relationships/image" Target="../media/image52.pn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30.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8.jpeg"/><Relationship Id="rId1" Type="http://schemas.openxmlformats.org/officeDocument/2006/relationships/slideLayout" Target="../slideLayouts/slideLayout30.xml"/><Relationship Id="rId5" Type="http://schemas.openxmlformats.org/officeDocument/2006/relationships/image" Target="../media/image52.pn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8.jpeg"/><Relationship Id="rId1" Type="http://schemas.openxmlformats.org/officeDocument/2006/relationships/slideLayout" Target="../slideLayouts/slideLayout30.xml"/><Relationship Id="rId5" Type="http://schemas.openxmlformats.org/officeDocument/2006/relationships/image" Target="../media/image52.pn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35.xml"/><Relationship Id="rId5" Type="http://schemas.openxmlformats.org/officeDocument/2006/relationships/image" Target="../media/image61.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mailto:yvonnebraamse@impulszeeland.nl" TargetMode="External"/><Relationship Id="rId1" Type="http://schemas.openxmlformats.org/officeDocument/2006/relationships/slideLayout" Target="../slideLayouts/slideLayout35.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hyperlink" Target="https://subscribe.mailinglijst.nl/?l=111202" TargetMode="External"/><Relationship Id="rId2" Type="http://schemas.openxmlformats.org/officeDocument/2006/relationships/hyperlink" Target="https://fd9.formdesk.com/provinciezeeland/projectidee" TargetMode="External"/><Relationship Id="rId1" Type="http://schemas.openxmlformats.org/officeDocument/2006/relationships/slideLayout" Target="../slideLayouts/slideLayout35.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68.jpeg"/><Relationship Id="rId12" Type="http://schemas.openxmlformats.org/officeDocument/2006/relationships/hyperlink" Target="mailto:Europaloket@zeeland.nl" TargetMode="External"/><Relationship Id="rId2" Type="http://schemas.openxmlformats.org/officeDocument/2006/relationships/image" Target="../media/image66.jpeg"/><Relationship Id="rId1" Type="http://schemas.openxmlformats.org/officeDocument/2006/relationships/slideLayout" Target="../slideLayouts/slideLayout33.xml"/><Relationship Id="rId6" Type="http://schemas.openxmlformats.org/officeDocument/2006/relationships/hyperlink" Target="http://www.rvo.nl/" TargetMode="External"/><Relationship Id="rId11" Type="http://schemas.openxmlformats.org/officeDocument/2006/relationships/hyperlink" Target="mailto:nsp@zeeland.nl" TargetMode="External"/><Relationship Id="rId5" Type="http://schemas.openxmlformats.org/officeDocument/2006/relationships/hyperlink" Target="http://www.zeeland.nl/" TargetMode="External"/><Relationship Id="rId15" Type="http://schemas.openxmlformats.org/officeDocument/2006/relationships/image" Target="../media/image74.png"/><Relationship Id="rId10" Type="http://schemas.openxmlformats.org/officeDocument/2006/relationships/image" Target="../media/image71.jpg"/><Relationship Id="rId4" Type="http://schemas.openxmlformats.org/officeDocument/2006/relationships/hyperlink" Target="http://www.toekomstglb.nl/" TargetMode="External"/><Relationship Id="rId9" Type="http://schemas.openxmlformats.org/officeDocument/2006/relationships/image" Target="../media/image70.png"/><Relationship Id="rId14" Type="http://schemas.openxmlformats.org/officeDocument/2006/relationships/image" Target="../media/image73.png"/></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hyperlink" Target="mailto:livinglab@schouwen-duiveland.nl" TargetMode="External"/><Relationship Id="rId7" Type="http://schemas.openxmlformats.org/officeDocument/2006/relationships/image" Target="../media/image34.png"/><Relationship Id="rId2" Type="http://schemas.openxmlformats.org/officeDocument/2006/relationships/image" Target="../media/image77.JPG"/><Relationship Id="rId1" Type="http://schemas.openxmlformats.org/officeDocument/2006/relationships/slideLayout" Target="../slideLayouts/slideLayout22.xml"/><Relationship Id="rId6" Type="http://schemas.openxmlformats.org/officeDocument/2006/relationships/image" Target="../media/image78.jpeg"/><Relationship Id="rId5" Type="http://schemas.openxmlformats.org/officeDocument/2006/relationships/hyperlink" Target="https://www.linkedin.com/company/livinglabschouwen-duiveland" TargetMode="External"/><Relationship Id="rId4" Type="http://schemas.openxmlformats.org/officeDocument/2006/relationships/hyperlink" Target="http://www.livinglabschouwen-duiveland.n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595192-8547-484A-9945-F8C8710399A8}"/>
              </a:ext>
            </a:extLst>
          </p:cNvPr>
          <p:cNvSpPr>
            <a:spLocks noGrp="1"/>
          </p:cNvSpPr>
          <p:nvPr>
            <p:ph type="title"/>
          </p:nvPr>
        </p:nvSpPr>
        <p:spPr>
          <a:xfrm>
            <a:off x="1524000" y="709104"/>
            <a:ext cx="9232900" cy="1200329"/>
          </a:xfrm>
        </p:spPr>
        <p:txBody>
          <a:bodyPr/>
          <a:lstStyle/>
          <a:p>
            <a:r>
              <a:rPr lang="nl-NL" altLang="nl-NL" dirty="0">
                <a:cs typeface="Source Sans Pro" pitchFamily="34" charset="0"/>
              </a:rPr>
              <a:t>‘Versnellen van </a:t>
            </a:r>
            <a:br>
              <a:rPr lang="nl-NL" altLang="nl-NL" dirty="0">
                <a:cs typeface="Source Sans Pro" pitchFamily="34" charset="0"/>
              </a:rPr>
            </a:br>
            <a:r>
              <a:rPr lang="nl-NL" altLang="nl-NL" dirty="0">
                <a:cs typeface="Source Sans Pro" pitchFamily="34" charset="0"/>
              </a:rPr>
              <a:t>zoetwaterprojecten’</a:t>
            </a:r>
            <a:endParaRPr lang="nl-NL" dirty="0"/>
          </a:p>
        </p:txBody>
      </p:sp>
      <p:pic>
        <p:nvPicPr>
          <p:cNvPr id="10" name="Afbeelding 9">
            <a:extLst>
              <a:ext uri="{FF2B5EF4-FFF2-40B4-BE49-F238E27FC236}">
                <a16:creationId xmlns:a16="http://schemas.microsoft.com/office/drawing/2014/main" id="{270F6BBE-54AC-49D4-8036-AA1FB40F7982}"/>
              </a:ext>
            </a:extLst>
          </p:cNvPr>
          <p:cNvPicPr>
            <a:picLocks noChangeAspect="1"/>
          </p:cNvPicPr>
          <p:nvPr/>
        </p:nvPicPr>
        <p:blipFill>
          <a:blip r:embed="rId2">
            <a:extLst>
              <a:ext uri="{28A0092B-C50C-407E-A947-70E740481C1C}">
                <a14:useLocalDpi xmlns:a14="http://schemas.microsoft.com/office/drawing/2010/main" val="0"/>
              </a:ext>
            </a:extLst>
          </a:blip>
          <a:srcRect l="11694" r="11694"/>
          <a:stretch/>
        </p:blipFill>
        <p:spPr>
          <a:xfrm>
            <a:off x="4288279" y="2609569"/>
            <a:ext cx="3615441" cy="3539327"/>
          </a:xfrm>
          <a:prstGeom prst="ellipse">
            <a:avLst/>
          </a:prstGeom>
          <a:ln>
            <a:noFill/>
          </a:ln>
          <a:effectLst>
            <a:softEdge rad="112500"/>
          </a:effectLst>
          <a:scene3d>
            <a:camera prst="orthographicFront"/>
            <a:lightRig rig="threePt" dir="t"/>
          </a:scene3d>
          <a:sp3d contourW="38100">
            <a:extrusionClr>
              <a:schemeClr val="bg1"/>
            </a:extrusionClr>
            <a:contourClr>
              <a:srgbClr val="0099CC"/>
            </a:contourClr>
          </a:sp3d>
        </p:spPr>
      </p:pic>
      <p:sp>
        <p:nvSpPr>
          <p:cNvPr id="11" name="Tekstvak 10">
            <a:extLst>
              <a:ext uri="{FF2B5EF4-FFF2-40B4-BE49-F238E27FC236}">
                <a16:creationId xmlns:a16="http://schemas.microsoft.com/office/drawing/2014/main" id="{7971506A-1935-449E-967E-B29100BCD8AD}"/>
              </a:ext>
            </a:extLst>
          </p:cNvPr>
          <p:cNvSpPr txBox="1"/>
          <p:nvPr/>
        </p:nvSpPr>
        <p:spPr>
          <a:xfrm>
            <a:off x="1524000" y="5457998"/>
            <a:ext cx="7488832" cy="646331"/>
          </a:xfrm>
          <a:prstGeom prst="rect">
            <a:avLst/>
          </a:prstGeom>
          <a:noFill/>
        </p:spPr>
        <p:txBody>
          <a:bodyPr wrap="square" rtlCol="0">
            <a:spAutoFit/>
          </a:bodyPr>
          <a:lstStyle/>
          <a:p>
            <a:pPr fontAlgn="base">
              <a:spcBef>
                <a:spcPct val="0"/>
              </a:spcBef>
              <a:spcAft>
                <a:spcPct val="0"/>
              </a:spcAft>
            </a:pPr>
            <a:r>
              <a:rPr lang="nl-NL" dirty="0">
                <a:solidFill>
                  <a:srgbClr val="0099CC"/>
                </a:solidFill>
                <a:latin typeface="Source Sans Pro" panose="020B0503030403020204" pitchFamily="34" charset="0"/>
                <a:ea typeface="Source Sans Pro" panose="020B0503030403020204" pitchFamily="34" charset="0"/>
                <a:cs typeface="Arial" charset="0"/>
              </a:rPr>
              <a:t>Netwerkbijeenkomst</a:t>
            </a:r>
          </a:p>
          <a:p>
            <a:pPr fontAlgn="base">
              <a:spcBef>
                <a:spcPct val="0"/>
              </a:spcBef>
              <a:spcAft>
                <a:spcPct val="0"/>
              </a:spcAft>
            </a:pPr>
            <a:r>
              <a:rPr lang="nl-NL" dirty="0">
                <a:solidFill>
                  <a:srgbClr val="0099CC"/>
                </a:solidFill>
                <a:latin typeface="Source Sans Pro" panose="020B0503030403020204" pitchFamily="34" charset="0"/>
                <a:ea typeface="Source Sans Pro" panose="020B0503030403020204" pitchFamily="34" charset="0"/>
                <a:cs typeface="Arial" charset="0"/>
              </a:rPr>
              <a:t>8 juli 2024</a:t>
            </a:r>
          </a:p>
        </p:txBody>
      </p:sp>
    </p:spTree>
    <p:extLst>
      <p:ext uri="{BB962C8B-B14F-4D97-AF65-F5344CB8AC3E}">
        <p14:creationId xmlns:p14="http://schemas.microsoft.com/office/powerpoint/2010/main" val="3203945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631490-70B7-4C40-1324-6C7992F2D2DC}"/>
              </a:ext>
            </a:extLst>
          </p:cNvPr>
          <p:cNvSpPr>
            <a:spLocks noGrp="1"/>
          </p:cNvSpPr>
          <p:nvPr>
            <p:ph type="title"/>
          </p:nvPr>
        </p:nvSpPr>
        <p:spPr/>
        <p:txBody>
          <a:bodyPr/>
          <a:lstStyle/>
          <a:p>
            <a:r>
              <a:rPr lang="nl-NL" sz="4000" dirty="0">
                <a:solidFill>
                  <a:srgbClr val="0099CC"/>
                </a:solidFill>
                <a:latin typeface="Source Sans Pro Bold" panose="020B0703030403020204" pitchFamily="34" charset="0"/>
                <a:ea typeface="Source Sans Pro Bold" panose="020B0703030403020204" pitchFamily="34" charset="0"/>
              </a:rPr>
              <a:t>Resultaten voucherregeling</a:t>
            </a:r>
          </a:p>
        </p:txBody>
      </p:sp>
      <p:sp>
        <p:nvSpPr>
          <p:cNvPr id="3" name="Tijdelijke aanduiding voor inhoud 2">
            <a:extLst>
              <a:ext uri="{FF2B5EF4-FFF2-40B4-BE49-F238E27FC236}">
                <a16:creationId xmlns:a16="http://schemas.microsoft.com/office/drawing/2014/main" id="{56B3EE34-1CD6-393F-6345-204C6256EB88}"/>
              </a:ext>
            </a:extLst>
          </p:cNvPr>
          <p:cNvSpPr>
            <a:spLocks noGrp="1"/>
          </p:cNvSpPr>
          <p:nvPr>
            <p:ph sz="half" idx="1"/>
          </p:nvPr>
        </p:nvSpPr>
        <p:spPr>
          <a:xfrm>
            <a:off x="2448232" y="1417638"/>
            <a:ext cx="7968248" cy="4671760"/>
          </a:xfrm>
        </p:spPr>
        <p:txBody>
          <a:bodyPr/>
          <a:lstStyle/>
          <a:p>
            <a:pPr marL="0" indent="0">
              <a:buNone/>
            </a:pPr>
            <a:r>
              <a:rPr lang="nl-NL" sz="2400" dirty="0">
                <a:solidFill>
                  <a:srgbClr val="666666"/>
                </a:solidFill>
              </a:rPr>
              <a:t>Verdeling over Schouwen-Duiveland</a:t>
            </a:r>
          </a:p>
          <a:p>
            <a:pPr marL="0" indent="0">
              <a:buNone/>
            </a:pPr>
            <a:endParaRPr lang="nl-NL" sz="2400" b="1" dirty="0">
              <a:solidFill>
                <a:srgbClr val="666666"/>
              </a:solidFill>
            </a:endParaRPr>
          </a:p>
          <a:p>
            <a:pPr marL="0" indent="0">
              <a:buNone/>
            </a:pPr>
            <a:endParaRPr lang="nl-NL" sz="2400" b="1" dirty="0">
              <a:solidFill>
                <a:srgbClr val="666666"/>
              </a:solidFill>
            </a:endParaRPr>
          </a:p>
          <a:p>
            <a:pPr marL="0" indent="0">
              <a:buNone/>
            </a:pPr>
            <a:endParaRPr lang="nl-NL" sz="2400" b="1" dirty="0">
              <a:solidFill>
                <a:srgbClr val="666666"/>
              </a:solidFill>
            </a:endParaRPr>
          </a:p>
          <a:p>
            <a:pPr marL="0" indent="0">
              <a:buNone/>
            </a:pPr>
            <a:endParaRPr lang="nl-NL" sz="2400" b="1" dirty="0">
              <a:solidFill>
                <a:srgbClr val="666666"/>
              </a:solidFill>
            </a:endParaRPr>
          </a:p>
          <a:p>
            <a:pPr marL="0" indent="0">
              <a:buNone/>
            </a:pPr>
            <a:endParaRPr lang="nl-NL" sz="1400" dirty="0">
              <a:solidFill>
                <a:srgbClr val="666666"/>
              </a:solidFill>
            </a:endParaRPr>
          </a:p>
          <a:p>
            <a:pPr marL="0" indent="0">
              <a:buNone/>
            </a:pPr>
            <a:endParaRPr lang="nl-NL" sz="2400" dirty="0">
              <a:solidFill>
                <a:srgbClr val="666666"/>
              </a:solidFill>
            </a:endParaRPr>
          </a:p>
        </p:txBody>
      </p:sp>
      <p:pic>
        <p:nvPicPr>
          <p:cNvPr id="8" name="Afbeelding 7">
            <a:extLst>
              <a:ext uri="{FF2B5EF4-FFF2-40B4-BE49-F238E27FC236}">
                <a16:creationId xmlns:a16="http://schemas.microsoft.com/office/drawing/2014/main" id="{C4386E92-12D1-635D-A0FB-CB9419C0FA14}"/>
              </a:ext>
            </a:extLst>
          </p:cNvPr>
          <p:cNvPicPr>
            <a:picLocks noChangeAspect="1"/>
          </p:cNvPicPr>
          <p:nvPr/>
        </p:nvPicPr>
        <p:blipFill>
          <a:blip r:embed="rId3"/>
          <a:stretch>
            <a:fillRect/>
          </a:stretch>
        </p:blipFill>
        <p:spPr>
          <a:xfrm>
            <a:off x="2438401" y="1827269"/>
            <a:ext cx="6902245" cy="4066439"/>
          </a:xfrm>
          <a:prstGeom prst="rect">
            <a:avLst/>
          </a:prstGeom>
        </p:spPr>
      </p:pic>
    </p:spTree>
    <p:extLst>
      <p:ext uri="{BB962C8B-B14F-4D97-AF65-F5344CB8AC3E}">
        <p14:creationId xmlns:p14="http://schemas.microsoft.com/office/powerpoint/2010/main" val="1018618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6F053-A172-2F40-F9F2-118C14E401FA}"/>
              </a:ext>
            </a:extLst>
          </p:cNvPr>
          <p:cNvSpPr>
            <a:spLocks noGrp="1"/>
          </p:cNvSpPr>
          <p:nvPr>
            <p:ph type="title"/>
          </p:nvPr>
        </p:nvSpPr>
        <p:spPr>
          <a:xfrm>
            <a:off x="1981200" y="205813"/>
            <a:ext cx="8229600" cy="909883"/>
          </a:xfrm>
        </p:spPr>
        <p:txBody>
          <a:bodyPr wrap="square" anchor="ctr">
            <a:normAutofit/>
          </a:bodyPr>
          <a:lstStyle/>
          <a:p>
            <a:r>
              <a:rPr lang="nl-NL" b="1" dirty="0">
                <a:solidFill>
                  <a:srgbClr val="0099CC"/>
                </a:solidFill>
              </a:rPr>
              <a:t>Projecten 1C (Aanschaf) - NKG</a:t>
            </a:r>
          </a:p>
        </p:txBody>
      </p:sp>
      <p:sp>
        <p:nvSpPr>
          <p:cNvPr id="3" name="Tekstvak 2">
            <a:extLst>
              <a:ext uri="{FF2B5EF4-FFF2-40B4-BE49-F238E27FC236}">
                <a16:creationId xmlns:a16="http://schemas.microsoft.com/office/drawing/2014/main" id="{C5485BBD-89E0-B5C5-FD24-C310886E2F2A}"/>
              </a:ext>
            </a:extLst>
          </p:cNvPr>
          <p:cNvSpPr txBox="1"/>
          <p:nvPr/>
        </p:nvSpPr>
        <p:spPr>
          <a:xfrm>
            <a:off x="2396613" y="2202479"/>
            <a:ext cx="7929716" cy="4007251"/>
          </a:xfrm>
          <a:prstGeom prst="rect">
            <a:avLst/>
          </a:prstGeom>
          <a:noFill/>
        </p:spPr>
        <p:txBody>
          <a:bodyPr wrap="square" rtlCol="0">
            <a:spAutoFit/>
          </a:bodyPr>
          <a:lstStyle/>
          <a:p>
            <a:pPr marL="1143000" lvl="2" indent="-228600" fontAlgn="base">
              <a:spcBef>
                <a:spcPct val="20000"/>
              </a:spcBef>
              <a:spcAft>
                <a:spcPct val="0"/>
              </a:spcAft>
              <a:buFontTx/>
              <a:buChar char="-"/>
            </a:pPr>
            <a:r>
              <a:rPr lang="nl-NL" sz="2400" dirty="0">
                <a:solidFill>
                  <a:srgbClr val="666666"/>
                </a:solidFill>
                <a:latin typeface="Source Sans Pro"/>
                <a:cs typeface="Arial" charset="0"/>
              </a:rPr>
              <a:t>Klepelmaaier</a:t>
            </a:r>
          </a:p>
          <a:p>
            <a:pPr marL="1143000" lvl="2" indent="-228600" fontAlgn="base">
              <a:spcBef>
                <a:spcPct val="20000"/>
              </a:spcBef>
              <a:spcAft>
                <a:spcPct val="0"/>
              </a:spcAft>
              <a:buFontTx/>
              <a:buChar char="-"/>
            </a:pPr>
            <a:r>
              <a:rPr lang="nl-NL" sz="2400" dirty="0">
                <a:solidFill>
                  <a:srgbClr val="666666"/>
                </a:solidFill>
                <a:latin typeface="Source Sans Pro"/>
                <a:cs typeface="Arial" charset="0"/>
              </a:rPr>
              <a:t>Bio </a:t>
            </a:r>
            <a:r>
              <a:rPr lang="nl-NL" sz="2400" dirty="0" err="1">
                <a:solidFill>
                  <a:srgbClr val="666666"/>
                </a:solidFill>
                <a:latin typeface="Source Sans Pro"/>
                <a:cs typeface="Arial" charset="0"/>
              </a:rPr>
              <a:t>Mulch</a:t>
            </a:r>
            <a:r>
              <a:rPr lang="nl-NL" sz="2400" dirty="0">
                <a:solidFill>
                  <a:srgbClr val="666666"/>
                </a:solidFill>
                <a:latin typeface="Source Sans Pro"/>
                <a:cs typeface="Arial" charset="0"/>
              </a:rPr>
              <a:t> frees</a:t>
            </a:r>
          </a:p>
          <a:p>
            <a:pPr marL="1143000" lvl="2" indent="-228600" fontAlgn="base">
              <a:spcBef>
                <a:spcPct val="20000"/>
              </a:spcBef>
              <a:spcAft>
                <a:spcPct val="0"/>
              </a:spcAft>
              <a:buFontTx/>
              <a:buChar char="-"/>
            </a:pPr>
            <a:r>
              <a:rPr lang="nl-NL" sz="2400" dirty="0" err="1">
                <a:solidFill>
                  <a:srgbClr val="666666"/>
                </a:solidFill>
                <a:latin typeface="Source Sans Pro"/>
                <a:cs typeface="Arial" charset="0"/>
              </a:rPr>
              <a:t>Woeler</a:t>
            </a:r>
            <a:endParaRPr lang="nl-NL" sz="2400" dirty="0">
              <a:solidFill>
                <a:srgbClr val="666666"/>
              </a:solidFill>
              <a:latin typeface="Source Sans Pro"/>
              <a:cs typeface="Arial" charset="0"/>
            </a:endParaRPr>
          </a:p>
          <a:p>
            <a:pPr marL="1143000" lvl="2" indent="-228600" fontAlgn="base">
              <a:spcBef>
                <a:spcPct val="20000"/>
              </a:spcBef>
              <a:spcAft>
                <a:spcPct val="0"/>
              </a:spcAft>
              <a:buFontTx/>
              <a:buChar char="-"/>
            </a:pPr>
            <a:r>
              <a:rPr lang="nl-NL" sz="2400" dirty="0" err="1">
                <a:solidFill>
                  <a:srgbClr val="666666"/>
                </a:solidFill>
                <a:latin typeface="Source Sans Pro"/>
                <a:cs typeface="Arial" charset="0"/>
              </a:rPr>
              <a:t>Rotorkopeg</a:t>
            </a:r>
            <a:endParaRPr lang="nl-NL" sz="2400" dirty="0">
              <a:solidFill>
                <a:srgbClr val="666666"/>
              </a:solidFill>
              <a:latin typeface="Source Sans Pro"/>
              <a:cs typeface="Arial" charset="0"/>
            </a:endParaRPr>
          </a:p>
          <a:p>
            <a:pPr marL="1143000" lvl="2" indent="-228600" fontAlgn="base">
              <a:spcBef>
                <a:spcPct val="20000"/>
              </a:spcBef>
              <a:spcAft>
                <a:spcPct val="0"/>
              </a:spcAft>
              <a:buFontTx/>
              <a:buChar char="-"/>
            </a:pPr>
            <a:r>
              <a:rPr lang="nl-NL" sz="2400" dirty="0">
                <a:solidFill>
                  <a:srgbClr val="666666"/>
                </a:solidFill>
                <a:latin typeface="Source Sans Pro"/>
                <a:cs typeface="Arial" charset="0"/>
              </a:rPr>
              <a:t>Aardappelfrees met erosiestop</a:t>
            </a:r>
          </a:p>
          <a:p>
            <a:pPr marL="1143000" lvl="2" indent="-228600" fontAlgn="base">
              <a:spcBef>
                <a:spcPct val="20000"/>
              </a:spcBef>
              <a:spcAft>
                <a:spcPct val="0"/>
              </a:spcAft>
              <a:buFontTx/>
              <a:buChar char="-"/>
            </a:pPr>
            <a:r>
              <a:rPr lang="nl-NL" sz="2400" dirty="0">
                <a:solidFill>
                  <a:srgbClr val="666666"/>
                </a:solidFill>
                <a:latin typeface="Source Sans Pro"/>
                <a:cs typeface="Arial" charset="0"/>
              </a:rPr>
              <a:t>Frontmaaier </a:t>
            </a:r>
          </a:p>
          <a:p>
            <a:pPr marL="1143000" lvl="2" indent="-228600" fontAlgn="base">
              <a:spcBef>
                <a:spcPct val="20000"/>
              </a:spcBef>
              <a:spcAft>
                <a:spcPct val="0"/>
              </a:spcAft>
              <a:buFontTx/>
              <a:buChar char="-"/>
            </a:pPr>
            <a:r>
              <a:rPr lang="nl-NL" sz="2400" dirty="0">
                <a:solidFill>
                  <a:srgbClr val="666666"/>
                </a:solidFill>
                <a:latin typeface="Source Sans Pro"/>
                <a:cs typeface="Arial" charset="0"/>
              </a:rPr>
              <a:t>Cultivator</a:t>
            </a:r>
          </a:p>
          <a:p>
            <a:pPr marL="1143000" lvl="2" indent="-228600" fontAlgn="base">
              <a:spcBef>
                <a:spcPct val="20000"/>
              </a:spcBef>
              <a:spcAft>
                <a:spcPct val="0"/>
              </a:spcAft>
              <a:buFontTx/>
              <a:buChar char="-"/>
            </a:pPr>
            <a:r>
              <a:rPr lang="nl-NL" sz="2400" dirty="0" err="1">
                <a:solidFill>
                  <a:srgbClr val="666666"/>
                </a:solidFill>
                <a:latin typeface="Source Sans Pro"/>
                <a:cs typeface="Arial" charset="0"/>
              </a:rPr>
              <a:t>Kilverbak</a:t>
            </a:r>
            <a:endParaRPr lang="nl-NL" sz="2400" dirty="0">
              <a:solidFill>
                <a:srgbClr val="666666"/>
              </a:solidFill>
              <a:latin typeface="Source Sans Pro"/>
              <a:cs typeface="Arial" charset="0"/>
            </a:endParaRPr>
          </a:p>
          <a:p>
            <a:pPr marL="1143000" lvl="2" indent="-228600" fontAlgn="base">
              <a:spcBef>
                <a:spcPct val="20000"/>
              </a:spcBef>
              <a:spcAft>
                <a:spcPct val="0"/>
              </a:spcAft>
              <a:buFontTx/>
              <a:buChar char="-"/>
            </a:pPr>
            <a:r>
              <a:rPr lang="nl-NL" sz="2400" dirty="0">
                <a:solidFill>
                  <a:srgbClr val="666666"/>
                </a:solidFill>
                <a:latin typeface="Source Sans Pro"/>
                <a:cs typeface="Arial" charset="0"/>
              </a:rPr>
              <a:t>Schijveneg</a:t>
            </a:r>
          </a:p>
        </p:txBody>
      </p:sp>
      <p:sp>
        <p:nvSpPr>
          <p:cNvPr id="4" name="Tekstvak 3">
            <a:extLst>
              <a:ext uri="{FF2B5EF4-FFF2-40B4-BE49-F238E27FC236}">
                <a16:creationId xmlns:a16="http://schemas.microsoft.com/office/drawing/2014/main" id="{E3E454E5-A724-B109-7E71-BFE33FD33E29}"/>
              </a:ext>
            </a:extLst>
          </p:cNvPr>
          <p:cNvSpPr txBox="1"/>
          <p:nvPr/>
        </p:nvSpPr>
        <p:spPr>
          <a:xfrm>
            <a:off x="2054942" y="1082162"/>
            <a:ext cx="8613058" cy="830997"/>
          </a:xfrm>
          <a:prstGeom prst="rect">
            <a:avLst/>
          </a:prstGeom>
          <a:noFill/>
        </p:spPr>
        <p:txBody>
          <a:bodyPr wrap="square" rtlCol="0">
            <a:spAutoFit/>
          </a:bodyPr>
          <a:lstStyle/>
          <a:p>
            <a:pPr fontAlgn="base">
              <a:spcBef>
                <a:spcPct val="0"/>
              </a:spcBef>
              <a:spcAft>
                <a:spcPct val="0"/>
              </a:spcAft>
            </a:pPr>
            <a:r>
              <a:rPr lang="nl-NL" sz="2400" dirty="0">
                <a:solidFill>
                  <a:srgbClr val="666666"/>
                </a:solidFill>
                <a:latin typeface="Source Sans Pro"/>
                <a:cs typeface="Arial" charset="0"/>
              </a:rPr>
              <a:t>Bevorderen van een gewijzigde grondbewerking om meer water vast te houden in de bodem - in afstemming bodemcoaches ZLTO</a:t>
            </a:r>
          </a:p>
        </p:txBody>
      </p:sp>
    </p:spTree>
    <p:extLst>
      <p:ext uri="{BB962C8B-B14F-4D97-AF65-F5344CB8AC3E}">
        <p14:creationId xmlns:p14="http://schemas.microsoft.com/office/powerpoint/2010/main" val="3115853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5A332B-5BBE-F904-11FA-723EC682CA22}"/>
              </a:ext>
            </a:extLst>
          </p:cNvPr>
          <p:cNvSpPr>
            <a:spLocks noGrp="1"/>
          </p:cNvSpPr>
          <p:nvPr>
            <p:ph type="title"/>
          </p:nvPr>
        </p:nvSpPr>
        <p:spPr>
          <a:xfrm>
            <a:off x="1981200" y="274639"/>
            <a:ext cx="8229600" cy="679091"/>
          </a:xfrm>
        </p:spPr>
        <p:txBody>
          <a:bodyPr/>
          <a:lstStyle/>
          <a:p>
            <a:r>
              <a:rPr lang="nl-NL" b="1" dirty="0">
                <a:solidFill>
                  <a:srgbClr val="0099CC"/>
                </a:solidFill>
                <a:latin typeface="+mn-lt"/>
              </a:rPr>
              <a:t>Projecten 1B en 2</a:t>
            </a:r>
          </a:p>
        </p:txBody>
      </p:sp>
      <p:sp>
        <p:nvSpPr>
          <p:cNvPr id="3" name="Tijdelijke aanduiding voor inhoud 2">
            <a:extLst>
              <a:ext uri="{FF2B5EF4-FFF2-40B4-BE49-F238E27FC236}">
                <a16:creationId xmlns:a16="http://schemas.microsoft.com/office/drawing/2014/main" id="{D8394D5C-FB6A-43B4-318B-454963737C44}"/>
              </a:ext>
            </a:extLst>
          </p:cNvPr>
          <p:cNvSpPr>
            <a:spLocks noGrp="1"/>
          </p:cNvSpPr>
          <p:nvPr>
            <p:ph idx="1"/>
          </p:nvPr>
        </p:nvSpPr>
        <p:spPr>
          <a:xfrm>
            <a:off x="1801762" y="1087129"/>
            <a:ext cx="8588477" cy="5338917"/>
          </a:xfrm>
        </p:spPr>
        <p:txBody>
          <a:bodyPr/>
          <a:lstStyle/>
          <a:p>
            <a:r>
              <a:rPr lang="nl-NL" sz="2400" dirty="0">
                <a:solidFill>
                  <a:srgbClr val="666666"/>
                </a:solidFill>
              </a:rPr>
              <a:t>Verschillende onderzoeken en projecten gericht op:</a:t>
            </a:r>
            <a:br>
              <a:rPr lang="nl-NL" sz="2400" dirty="0">
                <a:solidFill>
                  <a:srgbClr val="666666"/>
                </a:solidFill>
              </a:rPr>
            </a:br>
            <a:endParaRPr lang="nl-NL" sz="2400" dirty="0">
              <a:solidFill>
                <a:srgbClr val="666666"/>
              </a:solidFill>
            </a:endParaRPr>
          </a:p>
          <a:p>
            <a:pPr lvl="2">
              <a:buFontTx/>
              <a:buChar char="-"/>
            </a:pPr>
            <a:r>
              <a:rPr lang="nl-NL" dirty="0">
                <a:solidFill>
                  <a:srgbClr val="666666"/>
                </a:solidFill>
              </a:rPr>
              <a:t>Waterbassins incl. aansluiting op drainage en </a:t>
            </a:r>
            <a:r>
              <a:rPr lang="nl-NL" dirty="0" err="1">
                <a:solidFill>
                  <a:srgbClr val="666666"/>
                </a:solidFill>
              </a:rPr>
              <a:t>hwa</a:t>
            </a:r>
            <a:endParaRPr lang="nl-NL" dirty="0">
              <a:solidFill>
                <a:srgbClr val="666666"/>
              </a:solidFill>
            </a:endParaRPr>
          </a:p>
          <a:p>
            <a:pPr lvl="2">
              <a:buFontTx/>
              <a:buChar char="-"/>
            </a:pPr>
            <a:r>
              <a:rPr lang="nl-NL" dirty="0">
                <a:solidFill>
                  <a:srgbClr val="666666"/>
                </a:solidFill>
              </a:rPr>
              <a:t>Opslag water in de bodem</a:t>
            </a:r>
          </a:p>
          <a:p>
            <a:pPr lvl="2">
              <a:buFontTx/>
              <a:buChar char="-"/>
            </a:pPr>
            <a:r>
              <a:rPr lang="nl-NL" dirty="0">
                <a:solidFill>
                  <a:srgbClr val="666666"/>
                </a:solidFill>
              </a:rPr>
              <a:t>Waterkwaliteit en </a:t>
            </a:r>
            <a:r>
              <a:rPr lang="nl-NL" dirty="0" err="1">
                <a:solidFill>
                  <a:srgbClr val="666666"/>
                </a:solidFill>
              </a:rPr>
              <a:t>sensoriek</a:t>
            </a:r>
            <a:endParaRPr lang="nl-NL" dirty="0">
              <a:solidFill>
                <a:srgbClr val="666666"/>
              </a:solidFill>
            </a:endParaRPr>
          </a:p>
          <a:p>
            <a:pPr lvl="2">
              <a:buFontTx/>
              <a:buChar char="-"/>
            </a:pPr>
            <a:r>
              <a:rPr lang="nl-NL" dirty="0">
                <a:solidFill>
                  <a:srgbClr val="666666"/>
                </a:solidFill>
              </a:rPr>
              <a:t>Natuurlijke buffers</a:t>
            </a:r>
          </a:p>
          <a:p>
            <a:pPr lvl="2">
              <a:buFontTx/>
              <a:buChar char="-"/>
            </a:pPr>
            <a:r>
              <a:rPr lang="nl-NL" dirty="0">
                <a:solidFill>
                  <a:srgbClr val="666666"/>
                </a:solidFill>
              </a:rPr>
              <a:t>Waterconserveringsstuwen en zoete stuwen</a:t>
            </a:r>
            <a:endParaRPr lang="nl-NL" sz="3200" dirty="0">
              <a:solidFill>
                <a:srgbClr val="666666"/>
              </a:solidFill>
            </a:endParaRPr>
          </a:p>
          <a:p>
            <a:pPr lvl="2">
              <a:buFontTx/>
              <a:buChar char="-"/>
            </a:pPr>
            <a:r>
              <a:rPr lang="nl-NL" dirty="0">
                <a:solidFill>
                  <a:srgbClr val="666666"/>
                </a:solidFill>
              </a:rPr>
              <a:t>Drainage: </a:t>
            </a:r>
            <a:r>
              <a:rPr lang="nl-NL" dirty="0" err="1">
                <a:solidFill>
                  <a:srgbClr val="666666"/>
                </a:solidFill>
              </a:rPr>
              <a:t>peilgestuurde</a:t>
            </a:r>
            <a:r>
              <a:rPr lang="nl-NL" dirty="0">
                <a:solidFill>
                  <a:srgbClr val="666666"/>
                </a:solidFill>
              </a:rPr>
              <a:t>, dubbele –en antiverzilting</a:t>
            </a:r>
          </a:p>
          <a:p>
            <a:pPr lvl="2">
              <a:buFontTx/>
              <a:buChar char="-"/>
            </a:pPr>
            <a:r>
              <a:rPr lang="nl-NL" dirty="0">
                <a:solidFill>
                  <a:srgbClr val="666666"/>
                </a:solidFill>
              </a:rPr>
              <a:t>Beheer zoetwaterbel met infiltratie</a:t>
            </a:r>
          </a:p>
          <a:p>
            <a:pPr lvl="2">
              <a:buFontTx/>
              <a:buChar char="-"/>
            </a:pPr>
            <a:r>
              <a:rPr lang="nl-NL" dirty="0">
                <a:solidFill>
                  <a:srgbClr val="666666"/>
                </a:solidFill>
              </a:rPr>
              <a:t>Combinaties van bovenstaande</a:t>
            </a:r>
            <a:br>
              <a:rPr lang="nl-NL" dirty="0">
                <a:solidFill>
                  <a:srgbClr val="666666"/>
                </a:solidFill>
              </a:rPr>
            </a:br>
            <a:endParaRPr lang="nl-NL" dirty="0">
              <a:solidFill>
                <a:srgbClr val="666666"/>
              </a:solidFill>
            </a:endParaRPr>
          </a:p>
          <a:p>
            <a:r>
              <a:rPr lang="nl-NL" sz="2400" dirty="0">
                <a:solidFill>
                  <a:srgbClr val="666666"/>
                </a:solidFill>
              </a:rPr>
              <a:t>Potentieel aan extra wateropslag van 106.693 m³</a:t>
            </a:r>
          </a:p>
          <a:p>
            <a:pPr marL="0" indent="0">
              <a:buNone/>
            </a:pPr>
            <a:endParaRPr lang="nl-NL" dirty="0"/>
          </a:p>
        </p:txBody>
      </p:sp>
    </p:spTree>
    <p:extLst>
      <p:ext uri="{BB962C8B-B14F-4D97-AF65-F5344CB8AC3E}">
        <p14:creationId xmlns:p14="http://schemas.microsoft.com/office/powerpoint/2010/main" val="2437924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D4D62B-5334-FA7B-EAC8-8FBF29DF6251}"/>
              </a:ext>
            </a:extLst>
          </p:cNvPr>
          <p:cNvSpPr>
            <a:spLocks noGrp="1"/>
          </p:cNvSpPr>
          <p:nvPr>
            <p:ph type="title"/>
          </p:nvPr>
        </p:nvSpPr>
        <p:spPr/>
        <p:txBody>
          <a:bodyPr/>
          <a:lstStyle/>
          <a:p>
            <a:r>
              <a:rPr lang="nl-NL" b="1" dirty="0">
                <a:solidFill>
                  <a:srgbClr val="0099CC"/>
                </a:solidFill>
              </a:rPr>
              <a:t>Monitoring en kennisdeling</a:t>
            </a:r>
          </a:p>
        </p:txBody>
      </p:sp>
      <p:sp>
        <p:nvSpPr>
          <p:cNvPr id="3" name="Tijdelijke aanduiding voor inhoud 2">
            <a:extLst>
              <a:ext uri="{FF2B5EF4-FFF2-40B4-BE49-F238E27FC236}">
                <a16:creationId xmlns:a16="http://schemas.microsoft.com/office/drawing/2014/main" id="{20523256-7B5C-C634-3A03-5602708185E3}"/>
              </a:ext>
            </a:extLst>
          </p:cNvPr>
          <p:cNvSpPr>
            <a:spLocks noGrp="1"/>
          </p:cNvSpPr>
          <p:nvPr>
            <p:ph idx="1"/>
          </p:nvPr>
        </p:nvSpPr>
        <p:spPr>
          <a:xfrm>
            <a:off x="1981201" y="1417638"/>
            <a:ext cx="8509819" cy="4835678"/>
          </a:xfrm>
        </p:spPr>
        <p:txBody>
          <a:bodyPr/>
          <a:lstStyle/>
          <a:p>
            <a:r>
              <a:rPr lang="nl-NL" sz="2400" dirty="0">
                <a:solidFill>
                  <a:srgbClr val="666666"/>
                </a:solidFill>
              </a:rPr>
              <a:t>Opvolging alle projecten – afronding 1 oktober 2024</a:t>
            </a:r>
          </a:p>
          <a:p>
            <a:r>
              <a:rPr lang="nl-NL" sz="2400" dirty="0">
                <a:solidFill>
                  <a:srgbClr val="666666"/>
                </a:solidFill>
              </a:rPr>
              <a:t>Sparren over voortgang, wijzigingen en afronding</a:t>
            </a:r>
          </a:p>
          <a:p>
            <a:r>
              <a:rPr lang="nl-NL" sz="2400" dirty="0">
                <a:solidFill>
                  <a:srgbClr val="666666"/>
                </a:solidFill>
              </a:rPr>
              <a:t>Machines zijn aangeschaft en in gebruik, effect later te zien</a:t>
            </a:r>
          </a:p>
          <a:p>
            <a:r>
              <a:rPr lang="nl-NL" sz="2400" dirty="0">
                <a:solidFill>
                  <a:srgbClr val="666666"/>
                </a:solidFill>
              </a:rPr>
              <a:t>Naast waterbeschikbaarheid, ook wateroverlast meenemen</a:t>
            </a:r>
          </a:p>
          <a:p>
            <a:r>
              <a:rPr lang="nl-NL" sz="2400" dirty="0">
                <a:solidFill>
                  <a:srgbClr val="666666"/>
                </a:solidFill>
              </a:rPr>
              <a:t>Verduidelijking van vergunningsproces (o.a. bassins)</a:t>
            </a:r>
          </a:p>
          <a:p>
            <a:r>
              <a:rPr lang="nl-NL" sz="2400" dirty="0">
                <a:solidFill>
                  <a:srgbClr val="666666"/>
                </a:solidFill>
              </a:rPr>
              <a:t>Agrariërs hebben meer ideeën of waterplannen</a:t>
            </a:r>
          </a:p>
          <a:p>
            <a:r>
              <a:rPr lang="nl-NL" sz="2400" dirty="0">
                <a:solidFill>
                  <a:srgbClr val="666666"/>
                </a:solidFill>
              </a:rPr>
              <a:t>Proces van kennisdeling en planvorming blijven faciliteren</a:t>
            </a:r>
          </a:p>
          <a:p>
            <a:r>
              <a:rPr lang="nl-NL" sz="2400" dirty="0">
                <a:solidFill>
                  <a:srgbClr val="666666"/>
                </a:solidFill>
              </a:rPr>
              <a:t>Vastleggen van resultaten en aanpakken die werken</a:t>
            </a:r>
          </a:p>
          <a:p>
            <a:r>
              <a:rPr lang="nl-NL" sz="2400" dirty="0">
                <a:solidFill>
                  <a:srgbClr val="666666"/>
                </a:solidFill>
              </a:rPr>
              <a:t>Behoefte elkaar te ontmoeten en ervaringen uit te wisselen</a:t>
            </a:r>
          </a:p>
          <a:p>
            <a:r>
              <a:rPr lang="nl-NL" sz="2400" dirty="0">
                <a:solidFill>
                  <a:srgbClr val="666666"/>
                </a:solidFill>
              </a:rPr>
              <a:t>Voucherregeling wordt als erg prettig ervaren</a:t>
            </a:r>
          </a:p>
          <a:p>
            <a:endParaRPr lang="nl-NL" sz="2400" dirty="0">
              <a:solidFill>
                <a:srgbClr val="666666"/>
              </a:solidFill>
            </a:endParaRPr>
          </a:p>
        </p:txBody>
      </p:sp>
    </p:spTree>
    <p:extLst>
      <p:ext uri="{BB962C8B-B14F-4D97-AF65-F5344CB8AC3E}">
        <p14:creationId xmlns:p14="http://schemas.microsoft.com/office/powerpoint/2010/main" val="642533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759061-6A80-212F-4613-CB4F60C49BB7}"/>
              </a:ext>
            </a:extLst>
          </p:cNvPr>
          <p:cNvSpPr>
            <a:spLocks noGrp="1"/>
          </p:cNvSpPr>
          <p:nvPr>
            <p:ph type="title"/>
          </p:nvPr>
        </p:nvSpPr>
        <p:spPr>
          <a:xfrm>
            <a:off x="1981200" y="274638"/>
            <a:ext cx="8229600" cy="1143000"/>
          </a:xfrm>
        </p:spPr>
        <p:txBody>
          <a:bodyPr wrap="square" anchor="ctr">
            <a:normAutofit/>
          </a:bodyPr>
          <a:lstStyle/>
          <a:p>
            <a:r>
              <a:rPr lang="nl-NL" b="1" dirty="0">
                <a:solidFill>
                  <a:srgbClr val="0099CC"/>
                </a:solidFill>
              </a:rPr>
              <a:t>Vervolgproces</a:t>
            </a:r>
          </a:p>
        </p:txBody>
      </p:sp>
      <p:pic>
        <p:nvPicPr>
          <p:cNvPr id="4" name="Tijdelijke aanduiding voor inhoud 4" descr="Afbeelding met spoor, lucht, buiten, spoorweg&#10;&#10;Automatisch gegenereerde beschrijving">
            <a:extLst>
              <a:ext uri="{FF2B5EF4-FFF2-40B4-BE49-F238E27FC236}">
                <a16:creationId xmlns:a16="http://schemas.microsoft.com/office/drawing/2014/main" id="{15BBF5E7-5202-16B4-60DC-25E050ACA4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84" r="25122" b="-2"/>
          <a:stretch/>
        </p:blipFill>
        <p:spPr bwMode="auto">
          <a:xfrm>
            <a:off x="1882878" y="1579307"/>
            <a:ext cx="3301031" cy="3699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inhoud 2">
            <a:extLst>
              <a:ext uri="{FF2B5EF4-FFF2-40B4-BE49-F238E27FC236}">
                <a16:creationId xmlns:a16="http://schemas.microsoft.com/office/drawing/2014/main" id="{0BDA0A65-167E-B16D-20B0-847D4A4B560B}"/>
              </a:ext>
            </a:extLst>
          </p:cNvPr>
          <p:cNvSpPr>
            <a:spLocks noGrp="1"/>
          </p:cNvSpPr>
          <p:nvPr>
            <p:ph sz="half" idx="2"/>
          </p:nvPr>
        </p:nvSpPr>
        <p:spPr>
          <a:xfrm>
            <a:off x="5368414" y="1597743"/>
            <a:ext cx="5161935" cy="4898923"/>
          </a:xfrm>
        </p:spPr>
        <p:txBody>
          <a:bodyPr wrap="square" anchor="t">
            <a:normAutofit/>
          </a:bodyPr>
          <a:lstStyle/>
          <a:p>
            <a:pPr>
              <a:lnSpc>
                <a:spcPct val="90000"/>
              </a:lnSpc>
            </a:pPr>
            <a:r>
              <a:rPr lang="nl-NL" sz="2400" dirty="0">
                <a:solidFill>
                  <a:srgbClr val="666666"/>
                </a:solidFill>
              </a:rPr>
              <a:t>Afronden projecten – 1 oktober 2024</a:t>
            </a:r>
          </a:p>
          <a:p>
            <a:pPr>
              <a:lnSpc>
                <a:spcPct val="90000"/>
              </a:lnSpc>
            </a:pPr>
            <a:r>
              <a:rPr lang="nl-NL" sz="2400" dirty="0">
                <a:solidFill>
                  <a:srgbClr val="666666"/>
                </a:solidFill>
              </a:rPr>
              <a:t>Faciliteren nieuwe zoetwaterideeën en/of plannen naar regelingen</a:t>
            </a:r>
          </a:p>
          <a:p>
            <a:pPr>
              <a:lnSpc>
                <a:spcPct val="90000"/>
              </a:lnSpc>
            </a:pPr>
            <a:r>
              <a:rPr lang="nl-NL" sz="2400" dirty="0">
                <a:solidFill>
                  <a:srgbClr val="666666"/>
                </a:solidFill>
              </a:rPr>
              <a:t>Verbinding kennispartners</a:t>
            </a:r>
          </a:p>
          <a:p>
            <a:pPr>
              <a:lnSpc>
                <a:spcPct val="90000"/>
              </a:lnSpc>
            </a:pPr>
            <a:r>
              <a:rPr lang="nl-NL" sz="2400" dirty="0">
                <a:solidFill>
                  <a:srgbClr val="666666"/>
                </a:solidFill>
              </a:rPr>
              <a:t>Zoetwatermarkt op 21 november 2024 en Symposium 23 januari 2025</a:t>
            </a:r>
          </a:p>
          <a:p>
            <a:pPr marL="0" indent="0">
              <a:lnSpc>
                <a:spcPct val="90000"/>
              </a:lnSpc>
              <a:buNone/>
            </a:pPr>
            <a:endParaRPr lang="nl-NL" sz="2400" dirty="0">
              <a:solidFill>
                <a:srgbClr val="666666"/>
              </a:solidFill>
            </a:endParaRPr>
          </a:p>
          <a:p>
            <a:pPr marL="0" indent="0">
              <a:lnSpc>
                <a:spcPct val="90000"/>
              </a:lnSpc>
              <a:buNone/>
            </a:pPr>
            <a:r>
              <a:rPr lang="nl-NL" sz="2400" dirty="0">
                <a:solidFill>
                  <a:srgbClr val="666666"/>
                </a:solidFill>
              </a:rPr>
              <a:t>Ideeën of plannen? Neem contact op </a:t>
            </a:r>
            <a:br>
              <a:rPr lang="nl-NL" sz="2400" dirty="0">
                <a:solidFill>
                  <a:srgbClr val="666666"/>
                </a:solidFill>
              </a:rPr>
            </a:br>
            <a:endParaRPr lang="nl-NL" sz="2400" dirty="0">
              <a:solidFill>
                <a:srgbClr val="666666"/>
              </a:solidFill>
            </a:endParaRPr>
          </a:p>
          <a:p>
            <a:pPr marL="0" indent="0">
              <a:lnSpc>
                <a:spcPct val="90000"/>
              </a:lnSpc>
              <a:buNone/>
            </a:pPr>
            <a:r>
              <a:rPr lang="nl-NL" sz="2400" dirty="0">
                <a:solidFill>
                  <a:srgbClr val="666666"/>
                </a:solidFill>
              </a:rPr>
              <a:t>Michel Carol en Edwin Torn Broers</a:t>
            </a:r>
            <a:br>
              <a:rPr lang="nl-NL" sz="2400" dirty="0"/>
            </a:br>
            <a:r>
              <a:rPr lang="nl-NL" sz="2000" dirty="0">
                <a:hlinkClick r:id="rId3"/>
              </a:rPr>
              <a:t>michel@add-vision.nl</a:t>
            </a:r>
            <a:r>
              <a:rPr lang="nl-NL" sz="2000" dirty="0"/>
              <a:t> / </a:t>
            </a:r>
            <a:r>
              <a:rPr lang="nl-NL" sz="2000" dirty="0">
                <a:hlinkClick r:id="rId4"/>
              </a:rPr>
              <a:t>edwin@add-vision.nl</a:t>
            </a:r>
            <a:r>
              <a:rPr lang="nl-NL" sz="2000" dirty="0"/>
              <a:t> </a:t>
            </a:r>
            <a:br>
              <a:rPr lang="nl-NL" sz="2000" dirty="0"/>
            </a:br>
            <a:r>
              <a:rPr lang="nl-NL" sz="2000" dirty="0">
                <a:solidFill>
                  <a:srgbClr val="666666"/>
                </a:solidFill>
              </a:rPr>
              <a:t>06-57 88 98 57               / 06-30 00 74 26</a:t>
            </a:r>
            <a:endParaRPr lang="nl-NL" sz="2400" dirty="0">
              <a:solidFill>
                <a:srgbClr val="666666"/>
              </a:solidFill>
            </a:endParaRPr>
          </a:p>
        </p:txBody>
      </p:sp>
    </p:spTree>
    <p:extLst>
      <p:ext uri="{BB962C8B-B14F-4D97-AF65-F5344CB8AC3E}">
        <p14:creationId xmlns:p14="http://schemas.microsoft.com/office/powerpoint/2010/main" val="3933571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FF29FE9-BE79-0C6E-BFB2-87E08D7760DD}"/>
              </a:ext>
            </a:extLst>
          </p:cNvPr>
          <p:cNvPicPr>
            <a:picLocks noChangeAspect="1"/>
          </p:cNvPicPr>
          <p:nvPr/>
        </p:nvPicPr>
        <p:blipFill rotWithShape="1">
          <a:blip r:embed="rId2"/>
          <a:srcRect t="1158" r="1129" b="1945"/>
          <a:stretch/>
        </p:blipFill>
        <p:spPr>
          <a:xfrm>
            <a:off x="-1195977" y="-647700"/>
            <a:ext cx="10555877" cy="8343900"/>
          </a:xfrm>
          <a:prstGeom prst="rect">
            <a:avLst/>
          </a:prstGeom>
        </p:spPr>
      </p:pic>
      <p:sp>
        <p:nvSpPr>
          <p:cNvPr id="2051" name="Titel 1"/>
          <p:cNvSpPr>
            <a:spLocks noGrp="1"/>
          </p:cNvSpPr>
          <p:nvPr>
            <p:ph type="ctrTitle"/>
          </p:nvPr>
        </p:nvSpPr>
        <p:spPr>
          <a:xfrm>
            <a:off x="1515616" y="2708920"/>
            <a:ext cx="9160768" cy="1440160"/>
          </a:xfrm>
        </p:spPr>
        <p:txBody>
          <a:bodyPr/>
          <a:lstStyle/>
          <a:p>
            <a:r>
              <a:rPr lang="nl-NL" sz="5400" dirty="0"/>
              <a:t>Maja van Putte</a:t>
            </a:r>
            <a:br>
              <a:rPr lang="nl-NL" dirty="0"/>
            </a:br>
            <a:r>
              <a:rPr lang="nl-NL" dirty="0"/>
              <a:t>Provincie Zeeland</a:t>
            </a:r>
            <a:endParaRPr lang="nl-NL" altLang="nl-NL" b="1" dirty="0">
              <a:solidFill>
                <a:srgbClr val="0099CC"/>
              </a:solidFill>
              <a:latin typeface="Source Sans Pro" pitchFamily="34" charset="0"/>
              <a:ea typeface="Source Sans Pro" pitchFamily="34" charset="0"/>
              <a:cs typeface="Source Sans Pro" pitchFamily="34" charset="0"/>
            </a:endParaRPr>
          </a:p>
        </p:txBody>
      </p:sp>
    </p:spTree>
    <p:extLst>
      <p:ext uri="{BB962C8B-B14F-4D97-AF65-F5344CB8AC3E}">
        <p14:creationId xmlns:p14="http://schemas.microsoft.com/office/powerpoint/2010/main" val="1775000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45C5EDF-40FD-F447-84DF-0C7F92215263}"/>
              </a:ext>
            </a:extLst>
          </p:cNvPr>
          <p:cNvSpPr/>
          <p:nvPr/>
        </p:nvSpPr>
        <p:spPr>
          <a:xfrm>
            <a:off x="428" y="0"/>
            <a:ext cx="12188090" cy="6026253"/>
          </a:xfrm>
          <a:prstGeom prst="rect">
            <a:avLst/>
          </a:prstGeom>
          <a:blipFill>
            <a:blip r:embed="rId2" cstate="print"/>
            <a:stretch>
              <a:fillRect/>
            </a:stretch>
          </a:blipFill>
        </p:spPr>
        <p:txBody>
          <a:bodyPr wrap="square" lIns="0" tIns="0" rIns="0" bIns="0" rtlCol="0"/>
          <a:lstStyle/>
          <a:p>
            <a:pPr defTabSz="554492"/>
            <a:endParaRPr sz="1092" dirty="0">
              <a:solidFill>
                <a:prstClr val="black"/>
              </a:solidFill>
              <a:latin typeface="Calibri"/>
            </a:endParaRPr>
          </a:p>
        </p:txBody>
      </p:sp>
      <p:sp>
        <p:nvSpPr>
          <p:cNvPr id="7" name="Titel 6"/>
          <p:cNvSpPr>
            <a:spLocks noGrp="1"/>
          </p:cNvSpPr>
          <p:nvPr>
            <p:ph type="title"/>
          </p:nvPr>
        </p:nvSpPr>
        <p:spPr>
          <a:xfrm>
            <a:off x="625682" y="288278"/>
            <a:ext cx="7173281" cy="1231797"/>
          </a:xfrm>
        </p:spPr>
        <p:txBody>
          <a:bodyPr/>
          <a:lstStyle/>
          <a:p>
            <a:r>
              <a:rPr lang="nl-NL" dirty="0"/>
              <a:t>Subsidiekansen </a:t>
            </a:r>
            <a:br>
              <a:rPr lang="nl-NL" dirty="0"/>
            </a:br>
            <a:r>
              <a:rPr lang="nl-NL" dirty="0"/>
              <a:t>Bijeenkomst 8 juli Scharendijke</a:t>
            </a:r>
          </a:p>
        </p:txBody>
      </p:sp>
      <p:pic>
        <p:nvPicPr>
          <p:cNvPr id="2" name="Afbeelding 1"/>
          <p:cNvPicPr>
            <a:picLocks noChangeAspect="1"/>
          </p:cNvPicPr>
          <p:nvPr/>
        </p:nvPicPr>
        <p:blipFill>
          <a:blip r:embed="rId3"/>
          <a:stretch>
            <a:fillRect/>
          </a:stretch>
        </p:blipFill>
        <p:spPr>
          <a:xfrm>
            <a:off x="5572012" y="1609877"/>
            <a:ext cx="6468429" cy="3638246"/>
          </a:xfrm>
          <a:prstGeom prst="rect">
            <a:avLst/>
          </a:prstGeom>
        </p:spPr>
      </p:pic>
      <p:pic>
        <p:nvPicPr>
          <p:cNvPr id="11" name="Afbeelding 10"/>
          <p:cNvPicPr>
            <a:picLocks noChangeAspect="1"/>
          </p:cNvPicPr>
          <p:nvPr/>
        </p:nvPicPr>
        <p:blipFill>
          <a:blip r:embed="rId4"/>
          <a:stretch>
            <a:fillRect/>
          </a:stretch>
        </p:blipFill>
        <p:spPr>
          <a:xfrm>
            <a:off x="10331575" y="6073776"/>
            <a:ext cx="1867871" cy="778280"/>
          </a:xfrm>
          <a:prstGeom prst="rect">
            <a:avLst/>
          </a:prstGeom>
        </p:spPr>
      </p:pic>
      <p:pic>
        <p:nvPicPr>
          <p:cNvPr id="12" name="Afbeelding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6657" y="6026253"/>
            <a:ext cx="3904918" cy="69865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Het GLB/Nationaal Strategisch Plan</a:t>
            </a:r>
          </a:p>
        </p:txBody>
      </p:sp>
      <p:sp>
        <p:nvSpPr>
          <p:cNvPr id="3" name="Tijdelijke aanduiding voor tekst 2"/>
          <p:cNvSpPr>
            <a:spLocks noGrp="1"/>
          </p:cNvSpPr>
          <p:nvPr>
            <p:ph type="body" idx="1"/>
          </p:nvPr>
        </p:nvSpPr>
        <p:spPr>
          <a:xfrm>
            <a:off x="585545" y="1464043"/>
            <a:ext cx="11099666" cy="5075748"/>
          </a:xfrm>
        </p:spPr>
        <p:txBody>
          <a:bodyPr/>
          <a:lstStyle/>
          <a:p>
            <a:pPr marL="519836" indent="-519836" algn="just">
              <a:buFont typeface="Arial" panose="020B0604020202020204" pitchFamily="34" charset="0"/>
              <a:buChar char="•"/>
            </a:pPr>
            <a:r>
              <a:rPr lang="nl-NL" sz="3638" dirty="0">
                <a:cs typeface="Arial" panose="020B0604020202020204" pitchFamily="34" charset="0"/>
              </a:rPr>
              <a:t>Subsidie regelingen op het gebied van investeringen, jonge landbouwers, samenwerking en innovatie, gebiedsgerichte samenwerking, kennisoverdracht, LEADER.</a:t>
            </a:r>
          </a:p>
          <a:p>
            <a:pPr marL="519836" indent="-519836" algn="just">
              <a:buFont typeface="Arial" panose="020B0604020202020204" pitchFamily="34" charset="0"/>
              <a:buChar char="•"/>
            </a:pPr>
            <a:r>
              <a:rPr lang="nl-NL" sz="3638" b="1" dirty="0">
                <a:cs typeface="Arial" panose="020B0604020202020204" pitchFamily="34" charset="0"/>
              </a:rPr>
              <a:t>€</a:t>
            </a:r>
            <a:r>
              <a:rPr lang="nl-NL" sz="3638" dirty="0">
                <a:cs typeface="Arial" panose="020B0604020202020204" pitchFamily="34" charset="0"/>
              </a:rPr>
              <a:t> </a:t>
            </a:r>
            <a:r>
              <a:rPr lang="nl-NL" sz="3638" b="1" dirty="0">
                <a:cs typeface="Arial" panose="020B0604020202020204" pitchFamily="34" charset="0"/>
              </a:rPr>
              <a:t>38 miljoen </a:t>
            </a:r>
            <a:r>
              <a:rPr lang="nl-NL" sz="3638" dirty="0">
                <a:cs typeface="Arial" panose="020B0604020202020204" pitchFamily="34" charset="0"/>
              </a:rPr>
              <a:t>beschikbaar voor Zeeland in de </a:t>
            </a:r>
            <a:r>
              <a:rPr lang="nl-NL" sz="3638" b="1" dirty="0">
                <a:cs typeface="Arial" panose="020B0604020202020204" pitchFamily="34" charset="0"/>
              </a:rPr>
              <a:t>periode 2023-2027</a:t>
            </a:r>
            <a:r>
              <a:rPr lang="nl-NL" sz="3638" dirty="0">
                <a:cs typeface="Arial" panose="020B0604020202020204" pitchFamily="34" charset="0"/>
              </a:rPr>
              <a:t>.</a:t>
            </a:r>
          </a:p>
          <a:p>
            <a:pPr marL="519836" indent="-519836" algn="just">
              <a:buFont typeface="Arial" panose="020B0604020202020204" pitchFamily="34" charset="0"/>
              <a:buChar char="•"/>
            </a:pPr>
            <a:r>
              <a:rPr lang="nl-NL" sz="3638" dirty="0">
                <a:hlinkClick r:id="rId2"/>
              </a:rPr>
              <a:t>Gemeenschappelijk Landbouwbeleid (2023-2027) Nationaal Strategisch Plan | Provincie Zeeland</a:t>
            </a:r>
            <a:endParaRPr lang="nl-NL" sz="3638" dirty="0">
              <a:cs typeface="Arial" panose="020B0604020202020204" pitchFamily="34" charset="0"/>
            </a:endParaRPr>
          </a:p>
          <a:p>
            <a:endParaRPr lang="nl-NL" sz="1940" dirty="0">
              <a:latin typeface="Arial" panose="020B0604020202020204" pitchFamily="34" charset="0"/>
              <a:cs typeface="Arial" panose="020B0604020202020204" pitchFamily="34" charset="0"/>
            </a:endParaRPr>
          </a:p>
          <a:p>
            <a:endParaRPr lang="nl-NL" sz="1940" dirty="0">
              <a:latin typeface="Arial" panose="020B0604020202020204" pitchFamily="34" charset="0"/>
              <a:cs typeface="Arial" panose="020B0604020202020204" pitchFamily="34" charset="0"/>
            </a:endParaRPr>
          </a:p>
        </p:txBody>
      </p:sp>
      <p:pic>
        <p:nvPicPr>
          <p:cNvPr id="14" name="Afbeelding 13"/>
          <p:cNvPicPr>
            <a:picLocks noChangeAspect="1"/>
          </p:cNvPicPr>
          <p:nvPr/>
        </p:nvPicPr>
        <p:blipFill>
          <a:blip r:embed="rId3"/>
          <a:stretch>
            <a:fillRect/>
          </a:stretch>
        </p:blipFill>
        <p:spPr>
          <a:xfrm>
            <a:off x="10331575" y="6073776"/>
            <a:ext cx="1867871" cy="778280"/>
          </a:xfrm>
          <a:prstGeom prst="rect">
            <a:avLst/>
          </a:prstGeom>
        </p:spPr>
      </p:pic>
      <p:pic>
        <p:nvPicPr>
          <p:cNvPr id="15" name="Afbeelding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4946" y="6113591"/>
            <a:ext cx="3904918" cy="698651"/>
          </a:xfrm>
          <a:prstGeom prst="rect">
            <a:avLst/>
          </a:prstGeom>
        </p:spPr>
      </p:pic>
      <p:pic>
        <p:nvPicPr>
          <p:cNvPr id="16" name="Afbeelding 15"/>
          <p:cNvPicPr>
            <a:picLocks noChangeAspect="1"/>
          </p:cNvPicPr>
          <p:nvPr/>
        </p:nvPicPr>
        <p:blipFill>
          <a:blip r:embed="rId5"/>
          <a:stretch>
            <a:fillRect/>
          </a:stretch>
        </p:blipFill>
        <p:spPr>
          <a:xfrm>
            <a:off x="9545592" y="6094509"/>
            <a:ext cx="679958" cy="717733"/>
          </a:xfrm>
          <a:prstGeom prst="rect">
            <a:avLst/>
          </a:prstGeom>
        </p:spPr>
      </p:pic>
    </p:spTree>
    <p:extLst>
      <p:ext uri="{BB962C8B-B14F-4D97-AF65-F5344CB8AC3E}">
        <p14:creationId xmlns:p14="http://schemas.microsoft.com/office/powerpoint/2010/main" val="124937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4794" y="234372"/>
            <a:ext cx="10940635" cy="624960"/>
          </a:xfrm>
        </p:spPr>
        <p:txBody>
          <a:bodyPr/>
          <a:lstStyle/>
          <a:p>
            <a:r>
              <a:rPr lang="nl-NL" dirty="0"/>
              <a:t>Openstellingskalender 2024 Zeeland</a:t>
            </a:r>
          </a:p>
        </p:txBody>
      </p:sp>
      <p:sp>
        <p:nvSpPr>
          <p:cNvPr id="3" name="Tijdelijke aanduiding voor tekst 2"/>
          <p:cNvSpPr>
            <a:spLocks noGrp="1"/>
          </p:cNvSpPr>
          <p:nvPr>
            <p:ph type="body" idx="1"/>
          </p:nvPr>
        </p:nvSpPr>
        <p:spPr>
          <a:xfrm>
            <a:off x="637785" y="2064625"/>
            <a:ext cx="11321523" cy="3487365"/>
          </a:xfrm>
        </p:spPr>
        <p:txBody>
          <a:bodyPr/>
          <a:lstStyle/>
          <a:p>
            <a:endParaRPr lang="nl-NL" sz="2426" dirty="0">
              <a:latin typeface="+mj-lt"/>
              <a:cs typeface="Arial" panose="020B0604020202020204" pitchFamily="34" charset="0"/>
            </a:endParaRPr>
          </a:p>
          <a:p>
            <a:r>
              <a:rPr lang="nl-NL" sz="2426" dirty="0">
                <a:latin typeface="+mj-lt"/>
                <a:cs typeface="Arial" panose="020B0604020202020204" pitchFamily="34" charset="0"/>
              </a:rPr>
              <a:t>Samenwerking Leader Uitvoering projecten		2 april 2024- 1 april 2025</a:t>
            </a:r>
          </a:p>
          <a:p>
            <a:r>
              <a:rPr lang="nl-NL" sz="2426" dirty="0">
                <a:latin typeface="+mj-lt"/>
                <a:cs typeface="Arial" panose="020B0604020202020204" pitchFamily="34" charset="0"/>
              </a:rPr>
              <a:t>Samenwerking EIP					5 juni 2024- 30 september 2024 </a:t>
            </a:r>
          </a:p>
          <a:p>
            <a:r>
              <a:rPr lang="nl-NL" sz="2426" dirty="0">
                <a:latin typeface="+mj-lt"/>
                <a:cs typeface="Arial" panose="020B0604020202020204" pitchFamily="34" charset="0"/>
              </a:rPr>
              <a:t>Kennisdeling en informatie				3 juli 2024- 30 september 2024</a:t>
            </a:r>
          </a:p>
          <a:p>
            <a:r>
              <a:rPr lang="nl-NL" sz="2426" dirty="0">
                <a:latin typeface="+mj-lt"/>
                <a:cs typeface="Arial" panose="020B0604020202020204" pitchFamily="34" charset="0"/>
              </a:rPr>
              <a:t>Productieve investeringen GBA/dierenwelzijn	Verwacht 15 januari 2025</a:t>
            </a:r>
          </a:p>
          <a:p>
            <a:r>
              <a:rPr lang="nl-NL" sz="2426" dirty="0">
                <a:latin typeface="+mj-lt"/>
                <a:cs typeface="Arial" panose="020B0604020202020204" pitchFamily="34" charset="0"/>
              </a:rPr>
              <a:t>én jonge boeren	</a:t>
            </a:r>
          </a:p>
          <a:p>
            <a:r>
              <a:rPr lang="nl-NL" sz="2426" dirty="0">
                <a:latin typeface="+mj-lt"/>
                <a:cs typeface="Arial" panose="020B0604020202020204" pitchFamily="34" charset="0"/>
              </a:rPr>
              <a:t>Samenwerking integrale gebiedssamenwerking	Verwacht februari 2025	</a:t>
            </a:r>
            <a:r>
              <a:rPr lang="nl-NL" sz="2183" dirty="0">
                <a:latin typeface="+mj-lt"/>
                <a:cs typeface="Arial" panose="020B0604020202020204" pitchFamily="34" charset="0"/>
              </a:rPr>
              <a:t>						</a:t>
            </a:r>
            <a:endParaRPr lang="nl-NL" sz="1698" dirty="0">
              <a:solidFill>
                <a:srgbClr val="FF0000"/>
              </a:solidFill>
              <a:latin typeface="+mj-lt"/>
              <a:cs typeface="Arial" panose="020B0604020202020204" pitchFamily="34" charset="0"/>
            </a:endParaRPr>
          </a:p>
          <a:p>
            <a:r>
              <a:rPr lang="nl-NL" sz="1698" dirty="0">
                <a:solidFill>
                  <a:srgbClr val="FF0000"/>
                </a:solidFill>
                <a:latin typeface="+mj-lt"/>
              </a:rPr>
              <a:t>	</a:t>
            </a:r>
          </a:p>
          <a:p>
            <a:endParaRPr lang="nl-NL" dirty="0"/>
          </a:p>
        </p:txBody>
      </p:sp>
      <p:pic>
        <p:nvPicPr>
          <p:cNvPr id="5" name="Afbeelding 4"/>
          <p:cNvPicPr>
            <a:picLocks noChangeAspect="1"/>
          </p:cNvPicPr>
          <p:nvPr/>
        </p:nvPicPr>
        <p:blipFill>
          <a:blip r:embed="rId2"/>
          <a:stretch>
            <a:fillRect/>
          </a:stretch>
        </p:blipFill>
        <p:spPr>
          <a:xfrm>
            <a:off x="9632923" y="181659"/>
            <a:ext cx="2402803" cy="1882966"/>
          </a:xfrm>
          <a:prstGeom prst="rect">
            <a:avLst/>
          </a:prstGeom>
        </p:spPr>
      </p:pic>
      <p:pic>
        <p:nvPicPr>
          <p:cNvPr id="4" name="Afbeelding 3"/>
          <p:cNvPicPr>
            <a:picLocks noChangeAspect="1"/>
          </p:cNvPicPr>
          <p:nvPr/>
        </p:nvPicPr>
        <p:blipFill>
          <a:blip r:embed="rId3"/>
          <a:stretch>
            <a:fillRect/>
          </a:stretch>
        </p:blipFill>
        <p:spPr>
          <a:xfrm>
            <a:off x="4917026" y="6048943"/>
            <a:ext cx="6845776" cy="723745"/>
          </a:xfrm>
          <a:prstGeom prst="rect">
            <a:avLst/>
          </a:prstGeom>
        </p:spPr>
      </p:pic>
    </p:spTree>
    <p:extLst>
      <p:ext uri="{BB962C8B-B14F-4D97-AF65-F5344CB8AC3E}">
        <p14:creationId xmlns:p14="http://schemas.microsoft.com/office/powerpoint/2010/main" val="563134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3D72EF9-C105-2845-8B21-F4C7F6CED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0"/>
            <a:ext cx="12191144" cy="6857519"/>
          </a:xfrm>
          <a:prstGeom prst="rect">
            <a:avLst/>
          </a:prstGeom>
        </p:spPr>
      </p:pic>
      <p:sp>
        <p:nvSpPr>
          <p:cNvPr id="2" name="Titel 1"/>
          <p:cNvSpPr>
            <a:spLocks noGrp="1"/>
          </p:cNvSpPr>
          <p:nvPr>
            <p:ph type="title"/>
          </p:nvPr>
        </p:nvSpPr>
        <p:spPr>
          <a:xfrm>
            <a:off x="625683" y="288278"/>
            <a:ext cx="10940635" cy="615899"/>
          </a:xfrm>
        </p:spPr>
        <p:txBody>
          <a:bodyPr/>
          <a:lstStyle/>
          <a:p>
            <a:r>
              <a:rPr lang="nl-NL" dirty="0"/>
              <a:t>LEADER</a:t>
            </a:r>
          </a:p>
        </p:txBody>
      </p:sp>
      <p:sp>
        <p:nvSpPr>
          <p:cNvPr id="7" name="Tijdelijke aanduiding voor tekst 2"/>
          <p:cNvSpPr>
            <a:spLocks noGrp="1"/>
          </p:cNvSpPr>
          <p:nvPr>
            <p:ph type="body" idx="1"/>
          </p:nvPr>
        </p:nvSpPr>
        <p:spPr>
          <a:xfrm>
            <a:off x="609935" y="1292231"/>
            <a:ext cx="10940635" cy="5561074"/>
          </a:xfrm>
        </p:spPr>
        <p:txBody>
          <a:bodyPr/>
          <a:lstStyle/>
          <a:p>
            <a:r>
              <a:rPr lang="nl-NL" sz="1698" b="1" dirty="0"/>
              <a:t> </a:t>
            </a:r>
            <a:endParaRPr lang="nl-NL" sz="1698" dirty="0"/>
          </a:p>
          <a:p>
            <a:pPr marL="277246" indent="-277246">
              <a:buFont typeface="Arial" panose="020B0604020202020204" pitchFamily="34" charset="0"/>
              <a:buChar char="•"/>
            </a:pPr>
            <a:r>
              <a:rPr lang="nl-NL" sz="2668" dirty="0"/>
              <a:t>Regionale en lokale initiatieven die de leefbaarheid in Zeeland vergroten en de duurzaamheid en economie versterken </a:t>
            </a:r>
            <a:r>
              <a:rPr lang="nl-NL" sz="2668" b="1" dirty="0"/>
              <a:t>én </a:t>
            </a:r>
            <a:r>
              <a:rPr lang="nl-NL" sz="2668" dirty="0">
                <a:cs typeface="Arial" panose="020B0604020202020204" pitchFamily="34" charset="0"/>
              </a:rPr>
              <a:t>die bijdragen aan thema’s uit uitvoering van de Lokale </a:t>
            </a:r>
            <a:r>
              <a:rPr lang="nl-NL" sz="2668" dirty="0" err="1">
                <a:cs typeface="Arial" panose="020B0604020202020204" pitchFamily="34" charset="0"/>
              </a:rPr>
              <a:t>Ontwikkelings</a:t>
            </a:r>
            <a:r>
              <a:rPr lang="nl-NL" sz="2668" dirty="0">
                <a:cs typeface="Arial" panose="020B0604020202020204" pitchFamily="34" charset="0"/>
              </a:rPr>
              <a:t> Strategie (LOS).</a:t>
            </a:r>
          </a:p>
          <a:p>
            <a:endParaRPr lang="nl-NL" sz="2668" dirty="0">
              <a:cs typeface="Arial" panose="020B0604020202020204" pitchFamily="34" charset="0"/>
            </a:endParaRPr>
          </a:p>
          <a:p>
            <a:pPr marL="277246" indent="-277246">
              <a:buFont typeface="Arial" panose="020B0604020202020204" pitchFamily="34" charset="0"/>
              <a:buChar char="•"/>
            </a:pPr>
            <a:r>
              <a:rPr lang="nl-NL" sz="2668" dirty="0">
                <a:cs typeface="Arial" panose="020B0604020202020204" pitchFamily="34" charset="0"/>
              </a:rPr>
              <a:t>Thema’s:</a:t>
            </a:r>
          </a:p>
          <a:p>
            <a:pPr marL="831738" lvl="2" indent="-277246">
              <a:buFont typeface="Arial" panose="020B0604020202020204" pitchFamily="34" charset="0"/>
              <a:buChar char="•"/>
            </a:pPr>
            <a:r>
              <a:rPr lang="nl-NL" sz="2668" dirty="0">
                <a:cs typeface="Arial" panose="020B0604020202020204" pitchFamily="34" charset="0"/>
              </a:rPr>
              <a:t>Explorerende samenleving met zorg voor elkaar</a:t>
            </a:r>
          </a:p>
          <a:p>
            <a:pPr marL="831738" lvl="2" indent="-277246">
              <a:buFont typeface="Arial" panose="020B0604020202020204" pitchFamily="34" charset="0"/>
              <a:buChar char="•"/>
            </a:pPr>
            <a:r>
              <a:rPr lang="nl-NL" sz="2668" dirty="0">
                <a:cs typeface="Arial" panose="020B0604020202020204" pitchFamily="34" charset="0"/>
              </a:rPr>
              <a:t>Voldoende zoetwaterbeschikbaarheid voor iedereen</a:t>
            </a:r>
          </a:p>
          <a:p>
            <a:pPr marL="831738" lvl="2" indent="-277246">
              <a:buFont typeface="Arial" panose="020B0604020202020204" pitchFamily="34" charset="0"/>
              <a:buChar char="•"/>
            </a:pPr>
            <a:r>
              <a:rPr lang="nl-NL" sz="2668" dirty="0">
                <a:cs typeface="Arial" panose="020B0604020202020204" pitchFamily="34" charset="0"/>
              </a:rPr>
              <a:t>Zeeuwse Ketens en kringlopen</a:t>
            </a:r>
          </a:p>
          <a:p>
            <a:pPr marL="831738" lvl="2" indent="-277246">
              <a:buFont typeface="Arial" panose="020B0604020202020204" pitchFamily="34" charset="0"/>
              <a:buChar char="•"/>
            </a:pPr>
            <a:r>
              <a:rPr lang="nl-NL" sz="2668" dirty="0">
                <a:cs typeface="Arial" panose="020B0604020202020204" pitchFamily="34" charset="0"/>
              </a:rPr>
              <a:t>Een klimaatbewust en </a:t>
            </a:r>
            <a:r>
              <a:rPr lang="nl-NL" sz="2668" dirty="0" err="1">
                <a:cs typeface="Arial" panose="020B0604020202020204" pitchFamily="34" charset="0"/>
              </a:rPr>
              <a:t>bio-divers</a:t>
            </a:r>
            <a:r>
              <a:rPr lang="nl-NL" sz="2668" dirty="0">
                <a:cs typeface="Arial" panose="020B0604020202020204" pitchFamily="34" charset="0"/>
              </a:rPr>
              <a:t> Zeeland</a:t>
            </a:r>
          </a:p>
          <a:p>
            <a:pPr marL="831738" lvl="2" indent="-277246">
              <a:buFont typeface="Arial" panose="020B0604020202020204" pitchFamily="34" charset="0"/>
              <a:buChar char="•"/>
            </a:pPr>
            <a:r>
              <a:rPr lang="nl-NL" sz="2668" dirty="0">
                <a:cs typeface="Arial" panose="020B0604020202020204" pitchFamily="34" charset="0"/>
              </a:rPr>
              <a:t>Duurzame recreatieve ontwikkeling in balans met het gebied</a:t>
            </a:r>
          </a:p>
          <a:p>
            <a:pPr marL="554492" lvl="1" indent="-277246">
              <a:buFont typeface="Arial" panose="020B0604020202020204" pitchFamily="34" charset="0"/>
              <a:buChar char="•"/>
            </a:pPr>
            <a:endParaRPr lang="nl-NL" sz="1940" dirty="0">
              <a:latin typeface="Arial" panose="020B0604020202020204" pitchFamily="34" charset="0"/>
              <a:cs typeface="Arial" panose="020B0604020202020204" pitchFamily="34" charset="0"/>
            </a:endParaRPr>
          </a:p>
          <a:p>
            <a:endParaRPr lang="nl-NL" sz="1940" dirty="0">
              <a:latin typeface="Arial" panose="020B0604020202020204" pitchFamily="34" charset="0"/>
              <a:cs typeface="Arial" panose="020B0604020202020204" pitchFamily="34" charset="0"/>
            </a:endParaRPr>
          </a:p>
          <a:p>
            <a:pPr marL="277246" indent="-277246">
              <a:buFont typeface="Arial" panose="020B0604020202020204" pitchFamily="34" charset="0"/>
              <a:buChar char="•"/>
            </a:pPr>
            <a:endParaRPr lang="nl-NL" sz="1940" dirty="0">
              <a:latin typeface="Arial" panose="020B0604020202020204" pitchFamily="34" charset="0"/>
              <a:cs typeface="Arial" panose="020B0604020202020204" pitchFamily="34" charset="0"/>
            </a:endParaRPr>
          </a:p>
          <a:p>
            <a:pPr marL="277246" indent="-277246">
              <a:buFont typeface="Arial" panose="020B0604020202020204" pitchFamily="34" charset="0"/>
              <a:buChar char="•"/>
            </a:pPr>
            <a:endParaRPr lang="nl-NL" sz="1940" dirty="0">
              <a:latin typeface="Arial" panose="020B0604020202020204" pitchFamily="34" charset="0"/>
              <a:cs typeface="Arial" panose="020B0604020202020204" pitchFamily="34" charset="0"/>
            </a:endParaRPr>
          </a:p>
        </p:txBody>
      </p:sp>
      <p:pic>
        <p:nvPicPr>
          <p:cNvPr id="12" name="Afbeelding 11"/>
          <p:cNvPicPr>
            <a:picLocks noChangeAspect="1"/>
          </p:cNvPicPr>
          <p:nvPr/>
        </p:nvPicPr>
        <p:blipFill>
          <a:blip r:embed="rId3"/>
          <a:stretch>
            <a:fillRect/>
          </a:stretch>
        </p:blipFill>
        <p:spPr>
          <a:xfrm>
            <a:off x="10331575" y="6073776"/>
            <a:ext cx="1867871" cy="778280"/>
          </a:xfrm>
          <a:prstGeom prst="rect">
            <a:avLst/>
          </a:prstGeom>
        </p:spPr>
      </p:pic>
      <p:pic>
        <p:nvPicPr>
          <p:cNvPr id="13" name="Afbeelding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9695" y="6082245"/>
            <a:ext cx="3904918" cy="698651"/>
          </a:xfrm>
          <a:prstGeom prst="rect">
            <a:avLst/>
          </a:prstGeom>
        </p:spPr>
      </p:pic>
      <p:pic>
        <p:nvPicPr>
          <p:cNvPr id="14" name="Afbeelding 13"/>
          <p:cNvPicPr>
            <a:picLocks noChangeAspect="1"/>
          </p:cNvPicPr>
          <p:nvPr/>
        </p:nvPicPr>
        <p:blipFill>
          <a:blip r:embed="rId5"/>
          <a:stretch>
            <a:fillRect/>
          </a:stretch>
        </p:blipFill>
        <p:spPr>
          <a:xfrm>
            <a:off x="9545592" y="6094509"/>
            <a:ext cx="679958" cy="717733"/>
          </a:xfrm>
          <a:prstGeom prst="rect">
            <a:avLst/>
          </a:prstGeom>
        </p:spPr>
      </p:pic>
      <p:pic>
        <p:nvPicPr>
          <p:cNvPr id="15" name="Afbeelding 14" descr="cid:image017.jpg@01D8ABEA.11D24700"/>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8634281" y="6135423"/>
            <a:ext cx="702849" cy="654986"/>
          </a:xfrm>
          <a:prstGeom prst="rect">
            <a:avLst/>
          </a:prstGeom>
          <a:noFill/>
          <a:ln>
            <a:noFill/>
          </a:ln>
        </p:spPr>
      </p:pic>
    </p:spTree>
    <p:extLst>
      <p:ext uri="{BB962C8B-B14F-4D97-AF65-F5344CB8AC3E}">
        <p14:creationId xmlns:p14="http://schemas.microsoft.com/office/powerpoint/2010/main" val="740414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6771A604-8831-8911-F936-E2FFB9167875}"/>
              </a:ext>
            </a:extLst>
          </p:cNvPr>
          <p:cNvSpPr txBox="1"/>
          <p:nvPr/>
        </p:nvSpPr>
        <p:spPr>
          <a:xfrm>
            <a:off x="2000250" y="742950"/>
            <a:ext cx="8667750" cy="3631763"/>
          </a:xfrm>
          <a:prstGeom prst="rect">
            <a:avLst/>
          </a:prstGeom>
          <a:noFill/>
        </p:spPr>
        <p:txBody>
          <a:bodyPr wrap="square">
            <a:spAutoFit/>
          </a:bodyPr>
          <a:lstStyle/>
          <a:p>
            <a:pPr fontAlgn="base">
              <a:spcBef>
                <a:spcPct val="0"/>
              </a:spcBef>
              <a:spcAft>
                <a:spcPct val="0"/>
              </a:spcAft>
            </a:pPr>
            <a:r>
              <a:rPr lang="nl-NL" sz="3200" b="1" dirty="0">
                <a:solidFill>
                  <a:srgbClr val="000000"/>
                </a:solidFill>
                <a:latin typeface="Calibri" panose="020F0502020204030204" pitchFamily="34" charset="0"/>
                <a:ea typeface="Times New Roman" panose="02020603050405020304" pitchFamily="18" charset="0"/>
                <a:cs typeface="Arial" charset="0"/>
              </a:rPr>
              <a:t>PROGRAMMA:</a:t>
            </a:r>
          </a:p>
          <a:p>
            <a:pPr fontAlgn="base">
              <a:spcBef>
                <a:spcPct val="0"/>
              </a:spcBef>
              <a:spcAft>
                <a:spcPct val="0"/>
              </a:spcAft>
            </a:pPr>
            <a:endParaRPr lang="nl-NL" dirty="0">
              <a:solidFill>
                <a:prstClr val="black"/>
              </a:solidFill>
              <a:latin typeface="Calibri" panose="020F0502020204030204" pitchFamily="34" charset="0"/>
              <a:ea typeface="Aptos" panose="020B0004020202020204" pitchFamily="34" charset="0"/>
              <a:cs typeface="Arial" charset="0"/>
            </a:endParaRPr>
          </a:p>
          <a:p>
            <a:pPr fontAlgn="base">
              <a:spcBef>
                <a:spcPct val="0"/>
              </a:spcBef>
              <a:spcAft>
                <a:spcPct val="0"/>
              </a:spcAft>
            </a:pPr>
            <a:r>
              <a:rPr lang="nl-NL" dirty="0">
                <a:solidFill>
                  <a:srgbClr val="000000"/>
                </a:solidFill>
                <a:latin typeface="Calibri" panose="020F0502020204030204" pitchFamily="34" charset="0"/>
                <a:ea typeface="Times New Roman" panose="02020603050405020304" pitchFamily="18" charset="0"/>
                <a:cs typeface="Arial" charset="0"/>
              </a:rPr>
              <a:t>20.00   Welkom door Kees van Westen, voorzitter ASD</a:t>
            </a:r>
            <a:br>
              <a:rPr lang="nl-NL" dirty="0">
                <a:solidFill>
                  <a:srgbClr val="000000"/>
                </a:solidFill>
                <a:latin typeface="Calibri" panose="020F0502020204030204" pitchFamily="34" charset="0"/>
                <a:ea typeface="Times New Roman" panose="02020603050405020304" pitchFamily="18" charset="0"/>
                <a:cs typeface="Arial" charset="0"/>
              </a:rPr>
            </a:br>
            <a:endParaRPr lang="nl-NL" dirty="0">
              <a:solidFill>
                <a:prstClr val="black"/>
              </a:solidFill>
              <a:latin typeface="Calibri" panose="020F0502020204030204" pitchFamily="34" charset="0"/>
              <a:ea typeface="Aptos" panose="020B0004020202020204" pitchFamily="34" charset="0"/>
              <a:cs typeface="Arial" charset="0"/>
            </a:endParaRPr>
          </a:p>
          <a:p>
            <a:pPr marL="342900" indent="-342900" fontAlgn="base">
              <a:spcBef>
                <a:spcPct val="0"/>
              </a:spcBef>
              <a:spcAft>
                <a:spcPct val="0"/>
              </a:spcAft>
              <a:buSzPts val="1000"/>
              <a:buFont typeface="Symbol" panose="05050102010706020507" pitchFamily="18" charset="2"/>
              <a:buChar char=""/>
              <a:tabLst>
                <a:tab pos="457200" algn="l"/>
              </a:tabLst>
            </a:pPr>
            <a:r>
              <a:rPr lang="nl-NL" dirty="0">
                <a:solidFill>
                  <a:srgbClr val="000000"/>
                </a:solidFill>
                <a:latin typeface="Calibri" panose="020F0502020204030204" pitchFamily="34" charset="0"/>
                <a:ea typeface="Times New Roman" panose="02020603050405020304" pitchFamily="18" charset="0"/>
                <a:cs typeface="Arial" charset="0"/>
              </a:rPr>
              <a:t>Terugkoppeling projecten in de voucherregeling, door Michel Carol, AddVision</a:t>
            </a:r>
            <a:endParaRPr lang="nl-NL" dirty="0">
              <a:solidFill>
                <a:prstClr val="black"/>
              </a:solidFill>
              <a:latin typeface="Calibri" panose="020F0502020204030204" pitchFamily="34" charset="0"/>
              <a:ea typeface="Aptos" panose="020B0004020202020204" pitchFamily="34" charset="0"/>
              <a:cs typeface="Arial" charset="0"/>
            </a:endParaRPr>
          </a:p>
          <a:p>
            <a:pPr marL="342900" indent="-342900" fontAlgn="base">
              <a:spcBef>
                <a:spcPct val="0"/>
              </a:spcBef>
              <a:spcAft>
                <a:spcPct val="0"/>
              </a:spcAft>
              <a:buSzPts val="1000"/>
              <a:buFont typeface="Symbol" panose="05050102010706020507" pitchFamily="18" charset="2"/>
              <a:buChar char=""/>
              <a:tabLst>
                <a:tab pos="457200" algn="l"/>
              </a:tabLst>
            </a:pPr>
            <a:r>
              <a:rPr lang="nl-NL" dirty="0">
                <a:solidFill>
                  <a:srgbClr val="000000"/>
                </a:solidFill>
                <a:latin typeface="Calibri" panose="020F0502020204030204" pitchFamily="34" charset="0"/>
                <a:ea typeface="Times New Roman" panose="02020603050405020304" pitchFamily="18" charset="0"/>
                <a:cs typeface="Arial" charset="0"/>
              </a:rPr>
              <a:t>Presentatie toekomstige subsidieregelingen door Maja van Putte, Provincie Zeeland</a:t>
            </a:r>
            <a:endParaRPr lang="nl-NL" dirty="0">
              <a:solidFill>
                <a:prstClr val="black"/>
              </a:solidFill>
              <a:latin typeface="Calibri" panose="020F0502020204030204" pitchFamily="34" charset="0"/>
              <a:ea typeface="Aptos" panose="020B0004020202020204" pitchFamily="34" charset="0"/>
              <a:cs typeface="Arial" charset="0"/>
            </a:endParaRPr>
          </a:p>
          <a:p>
            <a:pPr marL="342900" indent="-342900" fontAlgn="base">
              <a:spcBef>
                <a:spcPct val="0"/>
              </a:spcBef>
              <a:spcAft>
                <a:spcPct val="0"/>
              </a:spcAft>
              <a:buSzPts val="1000"/>
              <a:buFont typeface="Symbol" panose="05050102010706020507" pitchFamily="18" charset="2"/>
              <a:buChar char=""/>
              <a:tabLst>
                <a:tab pos="457200" algn="l"/>
              </a:tabLst>
            </a:pPr>
            <a:r>
              <a:rPr lang="nl-NL" dirty="0">
                <a:solidFill>
                  <a:srgbClr val="000000"/>
                </a:solidFill>
                <a:latin typeface="Calibri" panose="020F0502020204030204" pitchFamily="34" charset="0"/>
                <a:ea typeface="Times New Roman" panose="02020603050405020304" pitchFamily="18" charset="0"/>
                <a:cs typeface="Arial" charset="0"/>
              </a:rPr>
              <a:t>Toelichting over de nieuwe beleidsregels voor de aanleg van zoet water bassins, door Kimo van den Berg, gemeente Schouwen-Duiveland</a:t>
            </a:r>
          </a:p>
          <a:p>
            <a:pPr fontAlgn="base">
              <a:spcBef>
                <a:spcPct val="0"/>
              </a:spcBef>
              <a:spcAft>
                <a:spcPct val="0"/>
              </a:spcAft>
              <a:buSzPts val="1000"/>
              <a:tabLst>
                <a:tab pos="457200" algn="l"/>
              </a:tabLst>
            </a:pPr>
            <a:endParaRPr lang="nl-NL" dirty="0">
              <a:solidFill>
                <a:prstClr val="black"/>
              </a:solidFill>
              <a:latin typeface="Calibri" panose="020F0502020204030204" pitchFamily="34" charset="0"/>
              <a:ea typeface="Aptos" panose="020B0004020202020204" pitchFamily="34" charset="0"/>
              <a:cs typeface="Arial" charset="0"/>
            </a:endParaRPr>
          </a:p>
          <a:p>
            <a:pPr fontAlgn="base">
              <a:spcBef>
                <a:spcPct val="0"/>
              </a:spcBef>
              <a:spcAft>
                <a:spcPct val="0"/>
              </a:spcAft>
            </a:pPr>
            <a:r>
              <a:rPr lang="nl-NL" dirty="0">
                <a:solidFill>
                  <a:srgbClr val="000000"/>
                </a:solidFill>
                <a:latin typeface="Calibri" panose="020F0502020204030204" pitchFamily="34" charset="0"/>
                <a:ea typeface="Times New Roman" panose="02020603050405020304" pitchFamily="18" charset="0"/>
                <a:cs typeface="Arial" charset="0"/>
              </a:rPr>
              <a:t>20.45    Netwerken, kennisdelen en mogelijkheid tot het stellen van vragen</a:t>
            </a:r>
            <a:endParaRPr lang="nl-NL" dirty="0">
              <a:solidFill>
                <a:prstClr val="black"/>
              </a:solidFill>
              <a:latin typeface="Calibri" panose="020F0502020204030204" pitchFamily="34" charset="0"/>
              <a:ea typeface="Aptos" panose="020B0004020202020204" pitchFamily="34" charset="0"/>
              <a:cs typeface="Arial" charset="0"/>
            </a:endParaRPr>
          </a:p>
          <a:p>
            <a:pPr fontAlgn="base">
              <a:spcBef>
                <a:spcPct val="0"/>
              </a:spcBef>
              <a:spcAft>
                <a:spcPct val="0"/>
              </a:spcAft>
            </a:pPr>
            <a:r>
              <a:rPr lang="nl-NL" dirty="0">
                <a:solidFill>
                  <a:srgbClr val="000000"/>
                </a:solidFill>
                <a:latin typeface="Calibri" panose="020F0502020204030204" pitchFamily="34" charset="0"/>
                <a:ea typeface="Times New Roman" panose="02020603050405020304" pitchFamily="18" charset="0"/>
                <a:cs typeface="Arial" charset="0"/>
              </a:rPr>
              <a:t>21.45    Einde</a:t>
            </a:r>
            <a:endParaRPr lang="nl-NL" dirty="0">
              <a:solidFill>
                <a:prstClr val="black"/>
              </a:solidFill>
              <a:latin typeface="Calibri" panose="020F0502020204030204" pitchFamily="34" charset="0"/>
              <a:ea typeface="Aptos" panose="020B0004020202020204" pitchFamily="34" charset="0"/>
              <a:cs typeface="Arial" charset="0"/>
            </a:endParaRPr>
          </a:p>
          <a:p>
            <a:pPr fontAlgn="base">
              <a:spcBef>
                <a:spcPct val="0"/>
              </a:spcBef>
              <a:spcAft>
                <a:spcPct val="0"/>
              </a:spcAft>
            </a:pPr>
            <a:r>
              <a:rPr lang="nl-NL" dirty="0">
                <a:solidFill>
                  <a:srgbClr val="000000"/>
                </a:solidFill>
                <a:latin typeface="Calibri" panose="020F0502020204030204" pitchFamily="34" charset="0"/>
                <a:ea typeface="Times New Roman" panose="02020603050405020304" pitchFamily="18" charset="0"/>
                <a:cs typeface="Arial" charset="0"/>
              </a:rPr>
              <a:t> </a:t>
            </a:r>
            <a:endParaRPr lang="nl-NL" dirty="0">
              <a:solidFill>
                <a:prstClr val="black"/>
              </a:solidFill>
              <a:latin typeface="Calibri" panose="020F0502020204030204" pitchFamily="34" charset="0"/>
              <a:ea typeface="Aptos" panose="020B0004020202020204" pitchFamily="34" charset="0"/>
              <a:cs typeface="Arial" charset="0"/>
            </a:endParaRPr>
          </a:p>
        </p:txBody>
      </p:sp>
      <p:pic>
        <p:nvPicPr>
          <p:cNvPr id="3" name="Afbeelding 2">
            <a:extLst>
              <a:ext uri="{FF2B5EF4-FFF2-40B4-BE49-F238E27FC236}">
                <a16:creationId xmlns:a16="http://schemas.microsoft.com/office/drawing/2014/main" id="{F214F0FC-12B6-4949-9629-3B8B9DA78A2F}"/>
              </a:ext>
            </a:extLst>
          </p:cNvPr>
          <p:cNvPicPr>
            <a:picLocks noChangeAspect="1"/>
          </p:cNvPicPr>
          <p:nvPr/>
        </p:nvPicPr>
        <p:blipFill rotWithShape="1">
          <a:blip r:embed="rId2"/>
          <a:srcRect t="1158" r="1129" b="1945"/>
          <a:stretch/>
        </p:blipFill>
        <p:spPr>
          <a:xfrm>
            <a:off x="-1165155" y="-742950"/>
            <a:ext cx="10555877" cy="8343900"/>
          </a:xfrm>
          <a:prstGeom prst="rect">
            <a:avLst/>
          </a:prstGeom>
        </p:spPr>
      </p:pic>
    </p:spTree>
    <p:extLst>
      <p:ext uri="{BB962C8B-B14F-4D97-AF65-F5344CB8AC3E}">
        <p14:creationId xmlns:p14="http://schemas.microsoft.com/office/powerpoint/2010/main" val="2848763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3D72EF9-C105-2845-8B21-F4C7F6CED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 y="481"/>
            <a:ext cx="12191144" cy="6857519"/>
          </a:xfrm>
          <a:prstGeom prst="rect">
            <a:avLst/>
          </a:prstGeom>
        </p:spPr>
      </p:pic>
      <p:sp>
        <p:nvSpPr>
          <p:cNvPr id="2" name="Titel 1"/>
          <p:cNvSpPr>
            <a:spLocks noGrp="1"/>
          </p:cNvSpPr>
          <p:nvPr>
            <p:ph type="title"/>
          </p:nvPr>
        </p:nvSpPr>
        <p:spPr>
          <a:xfrm>
            <a:off x="625683" y="288278"/>
            <a:ext cx="10940635" cy="615899"/>
          </a:xfrm>
        </p:spPr>
        <p:txBody>
          <a:bodyPr/>
          <a:lstStyle/>
          <a:p>
            <a:r>
              <a:rPr lang="nl-NL" dirty="0"/>
              <a:t>LEADER</a:t>
            </a:r>
          </a:p>
        </p:txBody>
      </p:sp>
      <p:sp>
        <p:nvSpPr>
          <p:cNvPr id="7" name="Tijdelijke aanduiding voor tekst 2"/>
          <p:cNvSpPr>
            <a:spLocks noGrp="1"/>
          </p:cNvSpPr>
          <p:nvPr>
            <p:ph type="body" idx="1"/>
          </p:nvPr>
        </p:nvSpPr>
        <p:spPr>
          <a:xfrm>
            <a:off x="625683" y="1504244"/>
            <a:ext cx="7435275" cy="5672835"/>
          </a:xfrm>
        </p:spPr>
        <p:txBody>
          <a:bodyPr/>
          <a:lstStyle/>
          <a:p>
            <a:pPr marL="277246" indent="-277246">
              <a:buFont typeface="Arial" panose="020B0604020202020204" pitchFamily="34" charset="0"/>
              <a:buChar char="•"/>
            </a:pPr>
            <a:r>
              <a:rPr lang="nl-NL" sz="3638" dirty="0"/>
              <a:t>Openstelling 2 april 2024 t/m 1 april 2025 met 4 ijkmomenten</a:t>
            </a:r>
          </a:p>
          <a:p>
            <a:pPr marL="277246" indent="-277246">
              <a:buFont typeface="Arial" panose="020B0604020202020204" pitchFamily="34" charset="0"/>
              <a:buChar char="•"/>
            </a:pPr>
            <a:r>
              <a:rPr lang="nl-NL" sz="3638" dirty="0"/>
              <a:t>Beschikbaar subsidiebedrag deze openstelling: € 4.150.000</a:t>
            </a:r>
          </a:p>
          <a:p>
            <a:pPr marL="277246" indent="-277246">
              <a:buFont typeface="Arial" panose="020B0604020202020204" pitchFamily="34" charset="0"/>
              <a:buChar char="•"/>
            </a:pPr>
            <a:r>
              <a:rPr lang="nl-NL" sz="3638" dirty="0"/>
              <a:t>Minimaal subsidiebedrag: € 30.000 maximaal subsidiebedrag € 200.000</a:t>
            </a:r>
          </a:p>
          <a:p>
            <a:pPr marL="277246" indent="-277246">
              <a:buFont typeface="Arial" panose="020B0604020202020204" pitchFamily="34" charset="0"/>
              <a:buChar char="•"/>
            </a:pPr>
            <a:r>
              <a:rPr lang="nl-NL" sz="3638" dirty="0"/>
              <a:t>Subsidie percentage 60%</a:t>
            </a:r>
          </a:p>
          <a:p>
            <a:pPr marL="277246" indent="-277246">
              <a:buFont typeface="Arial" panose="020B0604020202020204" pitchFamily="34" charset="0"/>
              <a:buChar char="•"/>
            </a:pPr>
            <a:r>
              <a:rPr lang="nl-NL" sz="3638" dirty="0"/>
              <a:t>Volgende ijkmoment 30 september</a:t>
            </a:r>
          </a:p>
          <a:p>
            <a:pPr marL="554492" lvl="1" indent="-277246">
              <a:buFont typeface="Arial" panose="020B0604020202020204" pitchFamily="34" charset="0"/>
              <a:buChar char="•"/>
            </a:pPr>
            <a:endParaRPr lang="nl-NL" sz="1940" dirty="0">
              <a:latin typeface="Arial" panose="020B0604020202020204" pitchFamily="34" charset="0"/>
              <a:cs typeface="Arial" panose="020B0604020202020204" pitchFamily="34" charset="0"/>
            </a:endParaRPr>
          </a:p>
          <a:p>
            <a:endParaRPr lang="nl-NL" sz="1940" dirty="0">
              <a:latin typeface="Arial" panose="020B0604020202020204" pitchFamily="34" charset="0"/>
              <a:cs typeface="Arial" panose="020B0604020202020204" pitchFamily="34" charset="0"/>
            </a:endParaRPr>
          </a:p>
          <a:p>
            <a:pPr marL="277246" indent="-277246">
              <a:buFont typeface="Arial" panose="020B0604020202020204" pitchFamily="34" charset="0"/>
              <a:buChar char="•"/>
            </a:pPr>
            <a:endParaRPr lang="nl-NL" sz="1940" dirty="0">
              <a:latin typeface="Arial" panose="020B0604020202020204" pitchFamily="34" charset="0"/>
              <a:cs typeface="Arial" panose="020B0604020202020204" pitchFamily="34" charset="0"/>
            </a:endParaRPr>
          </a:p>
          <a:p>
            <a:pPr marL="277246" indent="-277246">
              <a:buFont typeface="Arial" panose="020B0604020202020204" pitchFamily="34" charset="0"/>
              <a:buChar char="•"/>
            </a:pPr>
            <a:endParaRPr lang="nl-NL" sz="1940" dirty="0">
              <a:latin typeface="Arial" panose="020B0604020202020204" pitchFamily="34" charset="0"/>
              <a:cs typeface="Arial" panose="020B0604020202020204" pitchFamily="34" charset="0"/>
            </a:endParaRPr>
          </a:p>
        </p:txBody>
      </p:sp>
      <p:pic>
        <p:nvPicPr>
          <p:cNvPr id="8" name="Afbeelding 7"/>
          <p:cNvPicPr>
            <a:picLocks noChangeAspect="1"/>
          </p:cNvPicPr>
          <p:nvPr/>
        </p:nvPicPr>
        <p:blipFill>
          <a:blip r:embed="rId4"/>
          <a:stretch>
            <a:fillRect/>
          </a:stretch>
        </p:blipFill>
        <p:spPr>
          <a:xfrm>
            <a:off x="8048305" y="1282648"/>
            <a:ext cx="3825270" cy="4051496"/>
          </a:xfrm>
          <a:prstGeom prst="rect">
            <a:avLst/>
          </a:prstGeom>
        </p:spPr>
      </p:pic>
      <p:pic>
        <p:nvPicPr>
          <p:cNvPr id="14" name="Afbeelding 13"/>
          <p:cNvPicPr>
            <a:picLocks noChangeAspect="1"/>
          </p:cNvPicPr>
          <p:nvPr/>
        </p:nvPicPr>
        <p:blipFill>
          <a:blip r:embed="rId5"/>
          <a:stretch>
            <a:fillRect/>
          </a:stretch>
        </p:blipFill>
        <p:spPr>
          <a:xfrm>
            <a:off x="10331575" y="6073776"/>
            <a:ext cx="1867871" cy="778280"/>
          </a:xfrm>
          <a:prstGeom prst="rect">
            <a:avLst/>
          </a:prstGeom>
        </p:spPr>
      </p:pic>
      <p:pic>
        <p:nvPicPr>
          <p:cNvPr id="15" name="Afbeelding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9695" y="6073777"/>
            <a:ext cx="3904918" cy="698651"/>
          </a:xfrm>
          <a:prstGeom prst="rect">
            <a:avLst/>
          </a:prstGeom>
        </p:spPr>
      </p:pic>
      <p:pic>
        <p:nvPicPr>
          <p:cNvPr id="16" name="Afbeelding 15"/>
          <p:cNvPicPr>
            <a:picLocks noChangeAspect="1"/>
          </p:cNvPicPr>
          <p:nvPr/>
        </p:nvPicPr>
        <p:blipFill>
          <a:blip r:embed="rId7"/>
          <a:stretch>
            <a:fillRect/>
          </a:stretch>
        </p:blipFill>
        <p:spPr>
          <a:xfrm>
            <a:off x="9545592" y="6094509"/>
            <a:ext cx="679958" cy="717733"/>
          </a:xfrm>
          <a:prstGeom prst="rect">
            <a:avLst/>
          </a:prstGeom>
        </p:spPr>
      </p:pic>
      <p:pic>
        <p:nvPicPr>
          <p:cNvPr id="17" name="Afbeelding 16" descr="cid:image017.jpg@01D8ABEA.11D24700"/>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8634281" y="6135423"/>
            <a:ext cx="702849" cy="654986"/>
          </a:xfrm>
          <a:prstGeom prst="rect">
            <a:avLst/>
          </a:prstGeom>
          <a:noFill/>
          <a:ln>
            <a:noFill/>
          </a:ln>
        </p:spPr>
      </p:pic>
    </p:spTree>
    <p:extLst>
      <p:ext uri="{BB962C8B-B14F-4D97-AF65-F5344CB8AC3E}">
        <p14:creationId xmlns:p14="http://schemas.microsoft.com/office/powerpoint/2010/main" val="612808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3D72EF9-C105-2845-8B21-F4C7F6CED4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57" y="-3083"/>
            <a:ext cx="12190288" cy="6857038"/>
          </a:xfrm>
          <a:prstGeom prst="rect">
            <a:avLst/>
          </a:prstGeom>
        </p:spPr>
      </p:pic>
      <p:sp>
        <p:nvSpPr>
          <p:cNvPr id="2" name="Titel 1"/>
          <p:cNvSpPr>
            <a:spLocks noGrp="1"/>
          </p:cNvSpPr>
          <p:nvPr>
            <p:ph type="title"/>
          </p:nvPr>
        </p:nvSpPr>
        <p:spPr>
          <a:xfrm>
            <a:off x="626068" y="288498"/>
            <a:ext cx="10939867" cy="1623842"/>
          </a:xfrm>
        </p:spPr>
        <p:txBody>
          <a:bodyPr/>
          <a:lstStyle/>
          <a:p>
            <a:r>
              <a:rPr lang="nl-NL" sz="3275" dirty="0">
                <a:latin typeface="Arial" panose="020B0604020202020204" pitchFamily="34" charset="0"/>
                <a:cs typeface="Arial" panose="020B0604020202020204" pitchFamily="34" charset="0"/>
              </a:rPr>
              <a:t>Samenwerking voor innovatie European </a:t>
            </a:r>
            <a:r>
              <a:rPr lang="nl-NL" sz="3275" dirty="0" err="1">
                <a:latin typeface="Arial" panose="020B0604020202020204" pitchFamily="34" charset="0"/>
                <a:cs typeface="Arial" panose="020B0604020202020204" pitchFamily="34" charset="0"/>
              </a:rPr>
              <a:t>Innovation</a:t>
            </a:r>
            <a:r>
              <a:rPr lang="nl-NL" sz="3275" dirty="0">
                <a:latin typeface="Arial" panose="020B0604020202020204" pitchFamily="34" charset="0"/>
                <a:cs typeface="Arial" panose="020B0604020202020204" pitchFamily="34" charset="0"/>
              </a:rPr>
              <a:t> Partnership (EIP)</a:t>
            </a:r>
            <a:br>
              <a:rPr lang="nl-NL" dirty="0">
                <a:latin typeface="Arial" panose="020B0604020202020204" pitchFamily="34" charset="0"/>
                <a:cs typeface="Arial" panose="020B0604020202020204" pitchFamily="34" charset="0"/>
              </a:rPr>
            </a:br>
            <a:endParaRPr lang="nl-NL" dirty="0"/>
          </a:p>
        </p:txBody>
      </p:sp>
      <p:sp>
        <p:nvSpPr>
          <p:cNvPr id="7" name="Tijdelijke aanduiding voor tekst 2"/>
          <p:cNvSpPr>
            <a:spLocks noGrp="1"/>
          </p:cNvSpPr>
          <p:nvPr>
            <p:ph type="body" idx="1"/>
          </p:nvPr>
        </p:nvSpPr>
        <p:spPr>
          <a:xfrm>
            <a:off x="626068" y="1504379"/>
            <a:ext cx="8133541" cy="4217373"/>
          </a:xfrm>
        </p:spPr>
        <p:txBody>
          <a:bodyPr/>
          <a:lstStyle/>
          <a:p>
            <a:pPr marL="277233" indent="-277233">
              <a:buFont typeface="Arial" panose="020B0604020202020204" pitchFamily="34" charset="0"/>
              <a:buChar char="•"/>
            </a:pPr>
            <a:r>
              <a:rPr lang="nl-NL" sz="3638" dirty="0"/>
              <a:t>Projecten voor </a:t>
            </a:r>
            <a:r>
              <a:rPr lang="nl-NL" sz="3638" dirty="0" err="1"/>
              <a:t>ondernemersgedreven</a:t>
            </a:r>
            <a:r>
              <a:rPr lang="nl-NL" sz="3638" dirty="0"/>
              <a:t> innovaties  die bijdragen aan de transitie naar een duurzame toekomstbestendige landbouw</a:t>
            </a:r>
          </a:p>
          <a:p>
            <a:pPr marL="277233" indent="-277233">
              <a:buFont typeface="Arial" panose="020B0604020202020204" pitchFamily="34" charset="0"/>
              <a:buChar char="•"/>
            </a:pPr>
            <a:r>
              <a:rPr lang="nl-NL" sz="3638" dirty="0"/>
              <a:t>(door)ontwikkelen en praktijkrijp maken van ideeën en ontwikkelingen uit de praktijk</a:t>
            </a:r>
          </a:p>
          <a:p>
            <a:pPr marL="277233" indent="-277233">
              <a:buFont typeface="Arial" panose="020B0604020202020204" pitchFamily="34" charset="0"/>
              <a:buChar char="•"/>
            </a:pPr>
            <a:endParaRPr lang="nl-NL" sz="1940" dirty="0">
              <a:latin typeface="Arial" panose="020B0604020202020204" pitchFamily="34" charset="0"/>
              <a:cs typeface="Arial" panose="020B0604020202020204" pitchFamily="34" charset="0"/>
            </a:endParaRPr>
          </a:p>
        </p:txBody>
      </p:sp>
      <p:pic>
        <p:nvPicPr>
          <p:cNvPr id="11" name="Afbeelding 10"/>
          <p:cNvPicPr>
            <a:picLocks noChangeAspect="1"/>
          </p:cNvPicPr>
          <p:nvPr/>
        </p:nvPicPr>
        <p:blipFill>
          <a:blip r:embed="rId3"/>
          <a:stretch>
            <a:fillRect/>
          </a:stretch>
        </p:blipFill>
        <p:spPr>
          <a:xfrm>
            <a:off x="10331575" y="6073776"/>
            <a:ext cx="1867871" cy="778280"/>
          </a:xfrm>
          <a:prstGeom prst="rect">
            <a:avLst/>
          </a:prstGeom>
        </p:spPr>
      </p:pic>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4946" y="6113591"/>
            <a:ext cx="3904918" cy="698651"/>
          </a:xfrm>
          <a:prstGeom prst="rect">
            <a:avLst/>
          </a:prstGeom>
        </p:spPr>
      </p:pic>
      <p:pic>
        <p:nvPicPr>
          <p:cNvPr id="13" name="Afbeelding 12"/>
          <p:cNvPicPr>
            <a:picLocks noChangeAspect="1"/>
          </p:cNvPicPr>
          <p:nvPr/>
        </p:nvPicPr>
        <p:blipFill>
          <a:blip r:embed="rId5"/>
          <a:stretch>
            <a:fillRect/>
          </a:stretch>
        </p:blipFill>
        <p:spPr>
          <a:xfrm>
            <a:off x="9545592" y="6094509"/>
            <a:ext cx="679958" cy="717733"/>
          </a:xfrm>
          <a:prstGeom prst="rect">
            <a:avLst/>
          </a:prstGeom>
        </p:spPr>
      </p:pic>
    </p:spTree>
    <p:extLst>
      <p:ext uri="{BB962C8B-B14F-4D97-AF65-F5344CB8AC3E}">
        <p14:creationId xmlns:p14="http://schemas.microsoft.com/office/powerpoint/2010/main" val="1136835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3D72EF9-C105-2845-8B21-F4C7F6CED4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 y="3135"/>
            <a:ext cx="12190288" cy="6857038"/>
          </a:xfrm>
          <a:prstGeom prst="rect">
            <a:avLst/>
          </a:prstGeom>
        </p:spPr>
      </p:pic>
      <p:sp>
        <p:nvSpPr>
          <p:cNvPr id="2" name="Titel 1"/>
          <p:cNvSpPr>
            <a:spLocks noGrp="1"/>
          </p:cNvSpPr>
          <p:nvPr>
            <p:ph type="title"/>
          </p:nvPr>
        </p:nvSpPr>
        <p:spPr>
          <a:xfrm>
            <a:off x="626068" y="288498"/>
            <a:ext cx="10939867" cy="1119858"/>
          </a:xfrm>
        </p:spPr>
        <p:txBody>
          <a:bodyPr/>
          <a:lstStyle/>
          <a:p>
            <a:r>
              <a:rPr lang="nl-NL" sz="3275" dirty="0">
                <a:latin typeface="Arial" panose="020B0604020202020204" pitchFamily="34" charset="0"/>
                <a:cs typeface="Arial" panose="020B0604020202020204" pitchFamily="34" charset="0"/>
              </a:rPr>
              <a:t>Samenwerking voor innovatie EIP</a:t>
            </a:r>
            <a:br>
              <a:rPr lang="nl-NL" dirty="0">
                <a:latin typeface="Arial" panose="020B0604020202020204" pitchFamily="34" charset="0"/>
                <a:cs typeface="Arial" panose="020B0604020202020204" pitchFamily="34" charset="0"/>
              </a:rPr>
            </a:br>
            <a:endParaRPr lang="nl-NL" dirty="0"/>
          </a:p>
        </p:txBody>
      </p:sp>
      <p:sp>
        <p:nvSpPr>
          <p:cNvPr id="7" name="Tijdelijke aanduiding voor tekst 2"/>
          <p:cNvSpPr>
            <a:spLocks noGrp="1"/>
          </p:cNvSpPr>
          <p:nvPr>
            <p:ph type="body" idx="1"/>
          </p:nvPr>
        </p:nvSpPr>
        <p:spPr>
          <a:xfrm>
            <a:off x="357963" y="1091963"/>
            <a:ext cx="11048046" cy="5188665"/>
          </a:xfrm>
        </p:spPr>
        <p:txBody>
          <a:bodyPr/>
          <a:lstStyle/>
          <a:p>
            <a:endParaRPr lang="nl-NL" sz="2183" dirty="0">
              <a:latin typeface="Arial" panose="020B0604020202020204" pitchFamily="34" charset="0"/>
              <a:cs typeface="Arial" panose="020B0604020202020204" pitchFamily="34" charset="0"/>
            </a:endParaRPr>
          </a:p>
          <a:p>
            <a:pPr marL="415869" indent="-415869">
              <a:buFont typeface="Arial" panose="020B0604020202020204" pitchFamily="34" charset="0"/>
              <a:buChar char="•"/>
            </a:pPr>
            <a:r>
              <a:rPr lang="nl-NL" sz="2911" dirty="0"/>
              <a:t>Openstelling 5 juni t/m 30 september 2024.</a:t>
            </a:r>
          </a:p>
          <a:p>
            <a:pPr marL="277233" indent="-277233">
              <a:buFont typeface="Arial" panose="020B0604020202020204" pitchFamily="34" charset="0"/>
              <a:buChar char="•"/>
            </a:pPr>
            <a:r>
              <a:rPr lang="nl-NL" sz="2911" dirty="0"/>
              <a:t>Minimaal één landbouwer is deelnemer.</a:t>
            </a:r>
          </a:p>
          <a:p>
            <a:pPr marL="277233" indent="-277233">
              <a:buFont typeface="Arial" panose="020B0604020202020204" pitchFamily="34" charset="0"/>
              <a:buChar char="•"/>
            </a:pPr>
            <a:r>
              <a:rPr lang="nl-NL" sz="2911" dirty="0"/>
              <a:t>Subsidie percentages 40% voor investeringen, 100% voor samenwerkingsactiviteiten.</a:t>
            </a:r>
          </a:p>
          <a:p>
            <a:pPr marL="277233" indent="-277233">
              <a:buFont typeface="Arial" panose="020B0604020202020204" pitchFamily="34" charset="0"/>
              <a:buChar char="•"/>
            </a:pPr>
            <a:r>
              <a:rPr lang="nl-NL" sz="2911" dirty="0"/>
              <a:t>Beschikbaar budget deze openstelling € 2.500.000.</a:t>
            </a:r>
          </a:p>
          <a:p>
            <a:pPr marL="277233" indent="-277233">
              <a:buFont typeface="Arial" panose="020B0604020202020204" pitchFamily="34" charset="0"/>
              <a:buChar char="•"/>
            </a:pPr>
            <a:r>
              <a:rPr lang="nl-NL" sz="2911" dirty="0"/>
              <a:t>Het samenwerkingsverband moet zelf cofinanciering (57%) aanvragen bij de provincie of een andere overheid. </a:t>
            </a:r>
            <a:r>
              <a:rPr lang="nl-NL" sz="2911" u="sng" dirty="0"/>
              <a:t>Om in aanmerking te komen voor cofinanciering van provincie Zeeland dienen de plannen uiterlijk 15 augustus bij ons bekend te zijn.</a:t>
            </a:r>
          </a:p>
          <a:p>
            <a:pPr marL="277233" indent="-277233">
              <a:buFont typeface="Arial" panose="020B0604020202020204" pitchFamily="34" charset="0"/>
              <a:buChar char="•"/>
            </a:pPr>
            <a:r>
              <a:rPr lang="nl-NL" sz="2911" dirty="0"/>
              <a:t>Minimaal subsidiebedrag € 25.000, maximaal € 500.000.</a:t>
            </a:r>
          </a:p>
          <a:p>
            <a:pPr marL="277233" indent="-277233">
              <a:buFont typeface="Arial" panose="020B0604020202020204" pitchFamily="34" charset="0"/>
              <a:buChar char="•"/>
            </a:pPr>
            <a:endParaRPr lang="nl-NL" sz="2426" dirty="0"/>
          </a:p>
        </p:txBody>
      </p:sp>
      <p:pic>
        <p:nvPicPr>
          <p:cNvPr id="3" name="Afbeelding 2"/>
          <p:cNvPicPr>
            <a:picLocks noChangeAspect="1"/>
          </p:cNvPicPr>
          <p:nvPr/>
        </p:nvPicPr>
        <p:blipFill>
          <a:blip r:embed="rId3"/>
          <a:stretch>
            <a:fillRect/>
          </a:stretch>
        </p:blipFill>
        <p:spPr>
          <a:xfrm>
            <a:off x="8610191" y="111117"/>
            <a:ext cx="3322224" cy="2171163"/>
          </a:xfrm>
          <a:prstGeom prst="rect">
            <a:avLst/>
          </a:prstGeom>
        </p:spPr>
      </p:pic>
      <p:pic>
        <p:nvPicPr>
          <p:cNvPr id="12" name="Afbeelding 11"/>
          <p:cNvPicPr>
            <a:picLocks noChangeAspect="1"/>
          </p:cNvPicPr>
          <p:nvPr/>
        </p:nvPicPr>
        <p:blipFill>
          <a:blip r:embed="rId4"/>
          <a:stretch>
            <a:fillRect/>
          </a:stretch>
        </p:blipFill>
        <p:spPr>
          <a:xfrm>
            <a:off x="10331575" y="6073776"/>
            <a:ext cx="1867871" cy="778280"/>
          </a:xfrm>
          <a:prstGeom prst="rect">
            <a:avLst/>
          </a:prstGeom>
        </p:spPr>
      </p:pic>
      <p:pic>
        <p:nvPicPr>
          <p:cNvPr id="13" name="Afbeelding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4946" y="6113591"/>
            <a:ext cx="3904918" cy="698651"/>
          </a:xfrm>
          <a:prstGeom prst="rect">
            <a:avLst/>
          </a:prstGeom>
        </p:spPr>
      </p:pic>
      <p:pic>
        <p:nvPicPr>
          <p:cNvPr id="14" name="Afbeelding 13"/>
          <p:cNvPicPr>
            <a:picLocks noChangeAspect="1"/>
          </p:cNvPicPr>
          <p:nvPr/>
        </p:nvPicPr>
        <p:blipFill>
          <a:blip r:embed="rId6"/>
          <a:stretch>
            <a:fillRect/>
          </a:stretch>
        </p:blipFill>
        <p:spPr>
          <a:xfrm>
            <a:off x="9545592" y="6094509"/>
            <a:ext cx="679958" cy="717733"/>
          </a:xfrm>
          <a:prstGeom prst="rect">
            <a:avLst/>
          </a:prstGeom>
        </p:spPr>
      </p:pic>
    </p:spTree>
    <p:extLst>
      <p:ext uri="{BB962C8B-B14F-4D97-AF65-F5344CB8AC3E}">
        <p14:creationId xmlns:p14="http://schemas.microsoft.com/office/powerpoint/2010/main" val="168550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3D72EF9-C105-2845-8B21-F4C7F6CED4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 y="-67925"/>
            <a:ext cx="12190288" cy="6857038"/>
          </a:xfrm>
          <a:prstGeom prst="rect">
            <a:avLst/>
          </a:prstGeom>
        </p:spPr>
      </p:pic>
      <p:sp>
        <p:nvSpPr>
          <p:cNvPr id="2" name="Titel 1"/>
          <p:cNvSpPr>
            <a:spLocks noGrp="1"/>
          </p:cNvSpPr>
          <p:nvPr>
            <p:ph type="title"/>
          </p:nvPr>
        </p:nvSpPr>
        <p:spPr>
          <a:xfrm>
            <a:off x="626068" y="288498"/>
            <a:ext cx="10939867" cy="1119858"/>
          </a:xfrm>
        </p:spPr>
        <p:txBody>
          <a:bodyPr/>
          <a:lstStyle/>
          <a:p>
            <a:r>
              <a:rPr lang="nl-NL" sz="3275" dirty="0">
                <a:latin typeface="Arial" panose="020B0604020202020204" pitchFamily="34" charset="0"/>
                <a:cs typeface="Arial" panose="020B0604020202020204" pitchFamily="34" charset="0"/>
              </a:rPr>
              <a:t>Kennisdeling en informatie</a:t>
            </a:r>
            <a:br>
              <a:rPr lang="nl-NL" dirty="0">
                <a:latin typeface="Arial" panose="020B0604020202020204" pitchFamily="34" charset="0"/>
                <a:cs typeface="Arial" panose="020B0604020202020204" pitchFamily="34" charset="0"/>
              </a:rPr>
            </a:br>
            <a:endParaRPr lang="nl-NL" dirty="0"/>
          </a:p>
        </p:txBody>
      </p:sp>
      <p:sp>
        <p:nvSpPr>
          <p:cNvPr id="7" name="Tijdelijke aanduiding voor tekst 2"/>
          <p:cNvSpPr>
            <a:spLocks noGrp="1"/>
          </p:cNvSpPr>
          <p:nvPr>
            <p:ph type="body" idx="1"/>
          </p:nvPr>
        </p:nvSpPr>
        <p:spPr>
          <a:xfrm>
            <a:off x="626066" y="1408236"/>
            <a:ext cx="10316826" cy="5524846"/>
          </a:xfrm>
        </p:spPr>
        <p:txBody>
          <a:bodyPr/>
          <a:lstStyle/>
          <a:p>
            <a:pPr marL="277233" indent="-277233">
              <a:buFont typeface="Arial" panose="020B0604020202020204" pitchFamily="34" charset="0"/>
              <a:buChar char="•"/>
            </a:pPr>
            <a:r>
              <a:rPr lang="nl-NL" sz="2426" dirty="0">
                <a:latin typeface="Arial" panose="020B0604020202020204" pitchFamily="34" charset="0"/>
                <a:cs typeface="Arial" panose="020B0604020202020204" pitchFamily="34" charset="0"/>
              </a:rPr>
              <a:t>Uitvoering van trainingen, workshops, coaching, voorlichtingsacties en demonstratieactiviteiten ten behoeve van landbouwers die samen hun bedrijf verduurzamen en toekomstbestendig maken. </a:t>
            </a:r>
          </a:p>
          <a:p>
            <a:pPr marL="277246" indent="-277246">
              <a:buFont typeface="Arial" panose="020B0604020202020204" pitchFamily="34" charset="0"/>
              <a:buChar char="•"/>
            </a:pPr>
            <a:r>
              <a:rPr lang="nl-NL" sz="2426" dirty="0">
                <a:latin typeface="Arial" panose="020B0604020202020204" pitchFamily="34" charset="0"/>
                <a:cs typeface="Arial" panose="020B0604020202020204" pitchFamily="34" charset="0"/>
              </a:rPr>
              <a:t>Openstelling van 3 juli t/m 30 september 2024.</a:t>
            </a:r>
          </a:p>
          <a:p>
            <a:pPr marL="277246" indent="-277246">
              <a:buFont typeface="Arial" panose="020B0604020202020204" pitchFamily="34" charset="0"/>
              <a:buChar char="•"/>
            </a:pPr>
            <a:r>
              <a:rPr lang="nl-NL" sz="2426" dirty="0">
                <a:latin typeface="Arial" panose="020B0604020202020204" pitchFamily="34" charset="0"/>
                <a:cs typeface="Arial" panose="020B0604020202020204" pitchFamily="34" charset="0"/>
              </a:rPr>
              <a:t>80% subsidie.</a:t>
            </a:r>
          </a:p>
          <a:p>
            <a:pPr marL="277246" indent="-277246">
              <a:buFont typeface="Arial" panose="020B0604020202020204" pitchFamily="34" charset="0"/>
              <a:buChar char="•"/>
            </a:pPr>
            <a:r>
              <a:rPr lang="nl-NL" sz="2426" dirty="0">
                <a:latin typeface="Arial" panose="020B0604020202020204" pitchFamily="34" charset="0"/>
                <a:cs typeface="Arial" panose="020B0604020202020204" pitchFamily="34" charset="0"/>
              </a:rPr>
              <a:t>Kennisdeling en coaching aan groepen landbouwers.</a:t>
            </a:r>
          </a:p>
          <a:p>
            <a:pPr marL="277246" indent="-277246">
              <a:buFont typeface="Arial" panose="020B0604020202020204" pitchFamily="34" charset="0"/>
              <a:buChar char="•"/>
            </a:pPr>
            <a:r>
              <a:rPr lang="nl-NL" sz="2426" dirty="0">
                <a:latin typeface="Arial" panose="020B0604020202020204" pitchFamily="34" charset="0"/>
                <a:cs typeface="Arial" panose="020B0604020202020204" pitchFamily="34" charset="0"/>
              </a:rPr>
              <a:t>Minimaal subsidiebedrag €250.000,-, maximaal €1.200.000,-.</a:t>
            </a:r>
          </a:p>
          <a:p>
            <a:pPr marL="277246" indent="-277246">
              <a:buFont typeface="Arial" panose="020B0604020202020204" pitchFamily="34" charset="0"/>
              <a:buChar char="•"/>
            </a:pPr>
            <a:r>
              <a:rPr lang="nl-NL" sz="2426" dirty="0">
                <a:latin typeface="Arial" panose="020B0604020202020204" pitchFamily="34" charset="0"/>
                <a:cs typeface="Arial" panose="020B0604020202020204" pitchFamily="34" charset="0"/>
              </a:rPr>
              <a:t>Aanvrager: kennisaanbieders.</a:t>
            </a:r>
          </a:p>
          <a:p>
            <a:pPr marL="277246" indent="-277246">
              <a:buFont typeface="Arial" panose="020B0604020202020204" pitchFamily="34" charset="0"/>
              <a:buChar char="•"/>
            </a:pPr>
            <a:r>
              <a:rPr lang="nl-NL" sz="2426" dirty="0">
                <a:latin typeface="Arial" panose="020B0604020202020204" pitchFamily="34" charset="0"/>
                <a:cs typeface="Arial" panose="020B0604020202020204" pitchFamily="34" charset="0"/>
              </a:rPr>
              <a:t>Het samenwerkingsverband moet zelf cofinanciering (57%) aanvragen bij de provincie of een andere overheid. </a:t>
            </a:r>
            <a:r>
              <a:rPr lang="nl-NL" sz="2426" u="sng" dirty="0">
                <a:latin typeface="Arial" panose="020B0604020202020204" pitchFamily="34" charset="0"/>
                <a:cs typeface="Arial" panose="020B0604020202020204" pitchFamily="34" charset="0"/>
              </a:rPr>
              <a:t>Om in aanmerking te komen voor cofinanciering van Provincie Zeeland dienen plannen uiterlijk 15 augustus bij ons bekend te zijn.</a:t>
            </a:r>
          </a:p>
          <a:p>
            <a:pPr marL="277233" indent="-277233">
              <a:buFont typeface="Arial" panose="020B0604020202020204" pitchFamily="34" charset="0"/>
              <a:buChar char="•"/>
            </a:pPr>
            <a:endParaRPr lang="nl-NL" sz="2426" dirty="0">
              <a:latin typeface="Arial" panose="020B0604020202020204" pitchFamily="34" charset="0"/>
              <a:cs typeface="Arial" panose="020B0604020202020204" pitchFamily="34" charset="0"/>
            </a:endParaRPr>
          </a:p>
          <a:p>
            <a:pPr marL="277233" indent="-277233">
              <a:buFont typeface="Arial" panose="020B0604020202020204" pitchFamily="34" charset="0"/>
              <a:buChar char="•"/>
            </a:pPr>
            <a:endParaRPr lang="nl-NL" sz="2426" dirty="0">
              <a:latin typeface="Arial" panose="020B0604020202020204" pitchFamily="34" charset="0"/>
              <a:cs typeface="Arial" panose="020B0604020202020204" pitchFamily="34" charset="0"/>
            </a:endParaRPr>
          </a:p>
          <a:p>
            <a:pPr marL="277233" indent="-277233">
              <a:buFont typeface="Arial" panose="020B0604020202020204" pitchFamily="34" charset="0"/>
              <a:buChar char="•"/>
            </a:pPr>
            <a:endParaRPr lang="nl-NL" sz="1940" dirty="0">
              <a:latin typeface="Arial" panose="020B0604020202020204" pitchFamily="34" charset="0"/>
              <a:cs typeface="Arial" panose="020B0604020202020204" pitchFamily="34" charset="0"/>
            </a:endParaRPr>
          </a:p>
        </p:txBody>
      </p:sp>
      <p:pic>
        <p:nvPicPr>
          <p:cNvPr id="11" name="Afbeelding 10"/>
          <p:cNvPicPr>
            <a:picLocks noChangeAspect="1"/>
          </p:cNvPicPr>
          <p:nvPr/>
        </p:nvPicPr>
        <p:blipFill>
          <a:blip r:embed="rId3"/>
          <a:stretch>
            <a:fillRect/>
          </a:stretch>
        </p:blipFill>
        <p:spPr>
          <a:xfrm>
            <a:off x="10331575" y="6073776"/>
            <a:ext cx="1867871" cy="778280"/>
          </a:xfrm>
          <a:prstGeom prst="rect">
            <a:avLst/>
          </a:prstGeom>
        </p:spPr>
      </p:pic>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4946" y="6113591"/>
            <a:ext cx="3904918" cy="698651"/>
          </a:xfrm>
          <a:prstGeom prst="rect">
            <a:avLst/>
          </a:prstGeom>
        </p:spPr>
      </p:pic>
      <p:pic>
        <p:nvPicPr>
          <p:cNvPr id="13" name="Afbeelding 12"/>
          <p:cNvPicPr>
            <a:picLocks noChangeAspect="1"/>
          </p:cNvPicPr>
          <p:nvPr/>
        </p:nvPicPr>
        <p:blipFill>
          <a:blip r:embed="rId5"/>
          <a:stretch>
            <a:fillRect/>
          </a:stretch>
        </p:blipFill>
        <p:spPr>
          <a:xfrm>
            <a:off x="9545592" y="6094509"/>
            <a:ext cx="679958" cy="717733"/>
          </a:xfrm>
          <a:prstGeom prst="rect">
            <a:avLst/>
          </a:prstGeom>
        </p:spPr>
      </p:pic>
    </p:spTree>
    <p:extLst>
      <p:ext uri="{BB962C8B-B14F-4D97-AF65-F5344CB8AC3E}">
        <p14:creationId xmlns:p14="http://schemas.microsoft.com/office/powerpoint/2010/main" val="2575679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3D72EF9-C105-2845-8B21-F4C7F6CED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7" y="-46078"/>
            <a:ext cx="12191144" cy="6857519"/>
          </a:xfrm>
          <a:prstGeom prst="rect">
            <a:avLst/>
          </a:prstGeom>
        </p:spPr>
      </p:pic>
      <p:sp>
        <p:nvSpPr>
          <p:cNvPr id="2" name="Titel 1"/>
          <p:cNvSpPr>
            <a:spLocks noGrp="1"/>
          </p:cNvSpPr>
          <p:nvPr>
            <p:ph type="title"/>
          </p:nvPr>
        </p:nvSpPr>
        <p:spPr>
          <a:xfrm>
            <a:off x="463123" y="254713"/>
            <a:ext cx="9178557" cy="895886"/>
          </a:xfrm>
        </p:spPr>
        <p:txBody>
          <a:bodyPr/>
          <a:lstStyle/>
          <a:p>
            <a:r>
              <a:rPr lang="nl-NL" sz="2911" dirty="0">
                <a:latin typeface="Arial" panose="020B0604020202020204" pitchFamily="34" charset="0"/>
                <a:cs typeface="Arial" panose="020B0604020202020204" pitchFamily="34" charset="0"/>
              </a:rPr>
              <a:t>Productieve investeringen </a:t>
            </a:r>
            <a:r>
              <a:rPr lang="nl-NL" sz="2911" dirty="0" err="1">
                <a:latin typeface="Arial" panose="020B0604020202020204" pitchFamily="34" charset="0"/>
                <a:cs typeface="Arial" panose="020B0604020202020204" pitchFamily="34" charset="0"/>
              </a:rPr>
              <a:t>Groen-Blauw</a:t>
            </a:r>
            <a:r>
              <a:rPr lang="nl-NL" sz="2911" dirty="0">
                <a:latin typeface="Arial" panose="020B0604020202020204" pitchFamily="34" charset="0"/>
                <a:cs typeface="Arial" panose="020B0604020202020204" pitchFamily="34" charset="0"/>
              </a:rPr>
              <a:t> én dierenwelzijn en jonge boeren</a:t>
            </a:r>
            <a:endParaRPr lang="nl-NL" dirty="0"/>
          </a:p>
        </p:txBody>
      </p:sp>
      <p:sp>
        <p:nvSpPr>
          <p:cNvPr id="7" name="Tijdelijke aanduiding voor tekst 2"/>
          <p:cNvSpPr>
            <a:spLocks noGrp="1"/>
          </p:cNvSpPr>
          <p:nvPr>
            <p:ph type="body" idx="1"/>
          </p:nvPr>
        </p:nvSpPr>
        <p:spPr>
          <a:xfrm>
            <a:off x="246642" y="1311307"/>
            <a:ext cx="9651063" cy="6008889"/>
          </a:xfrm>
        </p:spPr>
        <p:txBody>
          <a:bodyPr/>
          <a:lstStyle/>
          <a:p>
            <a:pPr marL="277246" indent="-277246">
              <a:buFont typeface="Arial" panose="020B0604020202020204" pitchFamily="34" charset="0"/>
              <a:buChar char="•"/>
            </a:pPr>
            <a:r>
              <a:rPr lang="nl-NL" sz="2668" kern="1200" dirty="0"/>
              <a:t>Investeringsmogelijkheden gericht op verduurzaming van landbouwbedrijven </a:t>
            </a:r>
          </a:p>
          <a:p>
            <a:pPr marL="277246" indent="-277246">
              <a:buFont typeface="Arial" panose="020B0604020202020204" pitchFamily="34" charset="0"/>
              <a:buChar char="•"/>
            </a:pPr>
            <a:r>
              <a:rPr lang="nl-NL" sz="2668" kern="1200" dirty="0"/>
              <a:t>Provincie Zeeland maakt een keuze uit de landelijke investeringslijst welke maatregelen subsidiabel worden gesteld. 1 lijst voor water 1 voor landbouw investeringen</a:t>
            </a:r>
          </a:p>
          <a:p>
            <a:pPr marL="277246" indent="-277246">
              <a:buFont typeface="Arial" panose="020B0604020202020204" pitchFamily="34" charset="0"/>
              <a:buChar char="•"/>
            </a:pPr>
            <a:endParaRPr lang="nl-NL" sz="2668" kern="1200" dirty="0"/>
          </a:p>
          <a:p>
            <a:r>
              <a:rPr lang="nl-NL" sz="2668" kern="1200" dirty="0"/>
              <a:t>Verwachte openstelling: januari 2025</a:t>
            </a:r>
          </a:p>
          <a:p>
            <a:pPr marL="277246" indent="-277246">
              <a:buFont typeface="Arial" panose="020B0604020202020204" pitchFamily="34" charset="0"/>
              <a:buChar char="•"/>
            </a:pPr>
            <a:r>
              <a:rPr lang="nl-NL" sz="2668" kern="1200" dirty="0"/>
              <a:t>40% subsidie productieve investering en 55% jonge boeren (&lt;40) met zeggenschap</a:t>
            </a:r>
          </a:p>
          <a:p>
            <a:pPr marL="277246" indent="-277246">
              <a:buFont typeface="Arial" panose="020B0604020202020204" pitchFamily="34" charset="0"/>
              <a:buChar char="•"/>
            </a:pPr>
            <a:r>
              <a:rPr lang="nl-NL" sz="2668" kern="1200" dirty="0"/>
              <a:t>Aanvrager: agrarische ondernemers.</a:t>
            </a:r>
          </a:p>
          <a:p>
            <a:pPr marL="277246" indent="-277246">
              <a:buFont typeface="Arial" panose="020B0604020202020204" pitchFamily="34" charset="0"/>
              <a:buChar char="•"/>
            </a:pPr>
            <a:r>
              <a:rPr lang="nl-NL" sz="2668" u="sng" kern="1200" dirty="0"/>
              <a:t>8 oktober informatiebijeenkomst in de </a:t>
            </a:r>
            <a:r>
              <a:rPr lang="nl-NL" sz="2668" u="sng" kern="1200" dirty="0" err="1"/>
              <a:t>Stenge</a:t>
            </a:r>
            <a:r>
              <a:rPr lang="nl-NL" sz="2668" u="sng" kern="1200" dirty="0"/>
              <a:t> in Heinkenszand</a:t>
            </a:r>
          </a:p>
          <a:p>
            <a:pPr marL="277246" indent="-277246">
              <a:buFont typeface="Arial" panose="020B0604020202020204" pitchFamily="34" charset="0"/>
              <a:buChar char="•"/>
            </a:pPr>
            <a:endParaRPr lang="nl-NL" sz="1940" dirty="0">
              <a:latin typeface="Arial" panose="020B0604020202020204" pitchFamily="34" charset="0"/>
              <a:cs typeface="Arial" panose="020B0604020202020204" pitchFamily="34" charset="0"/>
            </a:endParaRPr>
          </a:p>
          <a:p>
            <a:endParaRPr lang="nl-NL" sz="1940" dirty="0">
              <a:latin typeface="Arial" panose="020B0604020202020204" pitchFamily="34" charset="0"/>
              <a:cs typeface="Arial" panose="020B0604020202020204" pitchFamily="34" charset="0"/>
            </a:endParaRPr>
          </a:p>
          <a:p>
            <a:pPr marL="277246" indent="-277246">
              <a:buFont typeface="Arial" panose="020B0604020202020204" pitchFamily="34" charset="0"/>
              <a:buChar char="•"/>
            </a:pPr>
            <a:endParaRPr lang="nl-NL" sz="1940" dirty="0">
              <a:latin typeface="Arial" panose="020B0604020202020204" pitchFamily="34" charset="0"/>
              <a:cs typeface="Arial" panose="020B0604020202020204" pitchFamily="34" charset="0"/>
            </a:endParaRPr>
          </a:p>
          <a:p>
            <a:pPr marL="277246" indent="-277246">
              <a:buFont typeface="Arial" panose="020B0604020202020204" pitchFamily="34" charset="0"/>
              <a:buChar char="•"/>
            </a:pPr>
            <a:endParaRPr lang="nl-NL" sz="1940" dirty="0">
              <a:latin typeface="Arial" panose="020B0604020202020204" pitchFamily="34" charset="0"/>
              <a:cs typeface="Arial" panose="020B0604020202020204" pitchFamily="34" charset="0"/>
            </a:endParaRPr>
          </a:p>
          <a:p>
            <a:pPr marL="277246" indent="-277246">
              <a:buFont typeface="Arial" panose="020B0604020202020204" pitchFamily="34" charset="0"/>
              <a:buChar char="•"/>
            </a:pPr>
            <a:endParaRPr lang="nl-NL" sz="1940" dirty="0">
              <a:latin typeface="Arial" panose="020B0604020202020204" pitchFamily="34" charset="0"/>
              <a:cs typeface="Arial" panose="020B0604020202020204" pitchFamily="34" charset="0"/>
            </a:endParaRPr>
          </a:p>
        </p:txBody>
      </p:sp>
      <p:pic>
        <p:nvPicPr>
          <p:cNvPr id="9" name="Afbeelding 8"/>
          <p:cNvPicPr>
            <a:picLocks noChangeAspect="1"/>
          </p:cNvPicPr>
          <p:nvPr/>
        </p:nvPicPr>
        <p:blipFill>
          <a:blip r:embed="rId4"/>
          <a:stretch>
            <a:fillRect/>
          </a:stretch>
        </p:blipFill>
        <p:spPr>
          <a:xfrm>
            <a:off x="8638508" y="-58811"/>
            <a:ext cx="3581447" cy="1879661"/>
          </a:xfrm>
          <a:prstGeom prst="rect">
            <a:avLst/>
          </a:prstGeom>
        </p:spPr>
      </p:pic>
      <p:pic>
        <p:nvPicPr>
          <p:cNvPr id="12" name="Afbeelding 11"/>
          <p:cNvPicPr>
            <a:picLocks noChangeAspect="1"/>
          </p:cNvPicPr>
          <p:nvPr/>
        </p:nvPicPr>
        <p:blipFill>
          <a:blip r:embed="rId5"/>
          <a:stretch>
            <a:fillRect/>
          </a:stretch>
        </p:blipFill>
        <p:spPr>
          <a:xfrm>
            <a:off x="10331575" y="6073776"/>
            <a:ext cx="1867871" cy="778280"/>
          </a:xfrm>
          <a:prstGeom prst="rect">
            <a:avLst/>
          </a:prstGeom>
        </p:spPr>
      </p:pic>
      <p:pic>
        <p:nvPicPr>
          <p:cNvPr id="13" name="Afbeelding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4946" y="6113591"/>
            <a:ext cx="3904918" cy="698651"/>
          </a:xfrm>
          <a:prstGeom prst="rect">
            <a:avLst/>
          </a:prstGeom>
        </p:spPr>
      </p:pic>
      <p:pic>
        <p:nvPicPr>
          <p:cNvPr id="14" name="Afbeelding 13"/>
          <p:cNvPicPr>
            <a:picLocks noChangeAspect="1"/>
          </p:cNvPicPr>
          <p:nvPr/>
        </p:nvPicPr>
        <p:blipFill>
          <a:blip r:embed="rId7"/>
          <a:stretch>
            <a:fillRect/>
          </a:stretch>
        </p:blipFill>
        <p:spPr>
          <a:xfrm>
            <a:off x="9545592" y="6094509"/>
            <a:ext cx="679958" cy="717733"/>
          </a:xfrm>
          <a:prstGeom prst="rect">
            <a:avLst/>
          </a:prstGeom>
        </p:spPr>
      </p:pic>
    </p:spTree>
    <p:extLst>
      <p:ext uri="{BB962C8B-B14F-4D97-AF65-F5344CB8AC3E}">
        <p14:creationId xmlns:p14="http://schemas.microsoft.com/office/powerpoint/2010/main" val="2184382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3D72EF9-C105-2845-8B21-F4C7F6CED4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 y="-44795"/>
            <a:ext cx="12190288" cy="6857038"/>
          </a:xfrm>
          <a:prstGeom prst="rect">
            <a:avLst/>
          </a:prstGeom>
        </p:spPr>
      </p:pic>
      <p:sp>
        <p:nvSpPr>
          <p:cNvPr id="2" name="Titel 1"/>
          <p:cNvSpPr>
            <a:spLocks noGrp="1"/>
          </p:cNvSpPr>
          <p:nvPr>
            <p:ph type="title"/>
          </p:nvPr>
        </p:nvSpPr>
        <p:spPr>
          <a:xfrm>
            <a:off x="626068" y="288498"/>
            <a:ext cx="10939867" cy="503984"/>
          </a:xfrm>
        </p:spPr>
        <p:txBody>
          <a:bodyPr/>
          <a:lstStyle/>
          <a:p>
            <a:r>
              <a:rPr lang="nl-NL" sz="3275" dirty="0">
                <a:latin typeface="Arial" panose="020B0604020202020204" pitchFamily="34" charset="0"/>
                <a:cs typeface="Arial" panose="020B0604020202020204" pitchFamily="34" charset="0"/>
              </a:rPr>
              <a:t>Samenwerking integrale gebiedsontwikkeling</a:t>
            </a:r>
            <a:endParaRPr lang="nl-NL" dirty="0"/>
          </a:p>
        </p:txBody>
      </p:sp>
      <p:sp>
        <p:nvSpPr>
          <p:cNvPr id="7" name="Tijdelijke aanduiding voor tekst 2"/>
          <p:cNvSpPr>
            <a:spLocks noGrp="1"/>
          </p:cNvSpPr>
          <p:nvPr>
            <p:ph type="body" idx="1"/>
          </p:nvPr>
        </p:nvSpPr>
        <p:spPr>
          <a:xfrm>
            <a:off x="626066" y="1408236"/>
            <a:ext cx="10316826" cy="3620928"/>
          </a:xfrm>
        </p:spPr>
        <p:txBody>
          <a:bodyPr/>
          <a:lstStyle/>
          <a:p>
            <a:pPr marL="346558" indent="-346558" algn="just">
              <a:buFont typeface="Arial" panose="020B0604020202020204" pitchFamily="34" charset="0"/>
              <a:buChar char="•"/>
            </a:pPr>
            <a:r>
              <a:rPr lang="nl-NL" sz="2426" dirty="0">
                <a:latin typeface="Arial" panose="020B0604020202020204" pitchFamily="34" charset="0"/>
                <a:cs typeface="Arial" panose="020B0604020202020204" pitchFamily="34" charset="0"/>
              </a:rPr>
              <a:t>Subsidie voor het in samenwerking uitvoeren van een integraal gebiedsplan. Subsidie mogelijk voor een combinatie van productieve en niet productieve investeringen, kennisdeling en innovatieve samenwerkingsactiviteiten.</a:t>
            </a:r>
          </a:p>
          <a:p>
            <a:pPr marL="346558" indent="-346558" algn="just">
              <a:buFont typeface="Arial" panose="020B0604020202020204" pitchFamily="34" charset="0"/>
              <a:buChar char="•"/>
            </a:pPr>
            <a:endParaRPr lang="nl-NL" sz="2183" dirty="0">
              <a:latin typeface="Arial" panose="020B0604020202020204" pitchFamily="34" charset="0"/>
              <a:cs typeface="Arial" panose="020B0604020202020204" pitchFamily="34" charset="0"/>
            </a:endParaRPr>
          </a:p>
          <a:p>
            <a:pPr marL="277246" indent="-277246">
              <a:buFont typeface="Arial" panose="020B0604020202020204" pitchFamily="34" charset="0"/>
              <a:buChar char="•"/>
            </a:pPr>
            <a:r>
              <a:rPr lang="nl-NL" sz="2426" dirty="0">
                <a:latin typeface="Arial" panose="020B0604020202020204" pitchFamily="34" charset="0"/>
                <a:cs typeface="Arial" panose="020B0604020202020204" pitchFamily="34" charset="0"/>
              </a:rPr>
              <a:t>Openstelling verwacht februari 2025</a:t>
            </a:r>
          </a:p>
          <a:p>
            <a:pPr marL="277246" indent="-277246">
              <a:buFont typeface="Arial" panose="020B0604020202020204" pitchFamily="34" charset="0"/>
              <a:buChar char="•"/>
            </a:pPr>
            <a:r>
              <a:rPr lang="nl-NL" sz="2426" dirty="0">
                <a:latin typeface="Arial" panose="020B0604020202020204" pitchFamily="34" charset="0"/>
                <a:cs typeface="Arial" panose="020B0604020202020204" pitchFamily="34" charset="0"/>
              </a:rPr>
              <a:t>40-100% subsidie.</a:t>
            </a:r>
          </a:p>
          <a:p>
            <a:pPr marL="277233" indent="-277233">
              <a:buFont typeface="Arial" panose="020B0604020202020204" pitchFamily="34" charset="0"/>
              <a:buChar char="•"/>
            </a:pPr>
            <a:endParaRPr lang="nl-NL" sz="2426" dirty="0">
              <a:latin typeface="Arial" panose="020B0604020202020204" pitchFamily="34" charset="0"/>
              <a:cs typeface="Arial" panose="020B0604020202020204" pitchFamily="34" charset="0"/>
            </a:endParaRPr>
          </a:p>
          <a:p>
            <a:pPr marL="277233" indent="-277233">
              <a:buFont typeface="Arial" panose="020B0604020202020204" pitchFamily="34" charset="0"/>
              <a:buChar char="•"/>
            </a:pPr>
            <a:endParaRPr lang="nl-NL" sz="2426" dirty="0">
              <a:latin typeface="Arial" panose="020B0604020202020204" pitchFamily="34" charset="0"/>
              <a:cs typeface="Arial" panose="020B0604020202020204" pitchFamily="34" charset="0"/>
            </a:endParaRPr>
          </a:p>
          <a:p>
            <a:pPr marL="277233" indent="-277233">
              <a:buFont typeface="Arial" panose="020B0604020202020204" pitchFamily="34" charset="0"/>
              <a:buChar char="•"/>
            </a:pPr>
            <a:endParaRPr lang="nl-NL" sz="1940" dirty="0">
              <a:latin typeface="Arial" panose="020B0604020202020204" pitchFamily="34" charset="0"/>
              <a:cs typeface="Arial" panose="020B0604020202020204" pitchFamily="34" charset="0"/>
            </a:endParaRPr>
          </a:p>
        </p:txBody>
      </p:sp>
      <p:pic>
        <p:nvPicPr>
          <p:cNvPr id="11" name="Afbeelding 10"/>
          <p:cNvPicPr>
            <a:picLocks noChangeAspect="1"/>
          </p:cNvPicPr>
          <p:nvPr/>
        </p:nvPicPr>
        <p:blipFill>
          <a:blip r:embed="rId3"/>
          <a:stretch>
            <a:fillRect/>
          </a:stretch>
        </p:blipFill>
        <p:spPr>
          <a:xfrm>
            <a:off x="10331575" y="6073776"/>
            <a:ext cx="1867871" cy="778280"/>
          </a:xfrm>
          <a:prstGeom prst="rect">
            <a:avLst/>
          </a:prstGeom>
        </p:spPr>
      </p:pic>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4946" y="6113591"/>
            <a:ext cx="3904918" cy="698651"/>
          </a:xfrm>
          <a:prstGeom prst="rect">
            <a:avLst/>
          </a:prstGeom>
        </p:spPr>
      </p:pic>
      <p:pic>
        <p:nvPicPr>
          <p:cNvPr id="13" name="Afbeelding 12"/>
          <p:cNvPicPr>
            <a:picLocks noChangeAspect="1"/>
          </p:cNvPicPr>
          <p:nvPr/>
        </p:nvPicPr>
        <p:blipFill>
          <a:blip r:embed="rId5"/>
          <a:stretch>
            <a:fillRect/>
          </a:stretch>
        </p:blipFill>
        <p:spPr>
          <a:xfrm>
            <a:off x="9545592" y="6094509"/>
            <a:ext cx="679958" cy="717733"/>
          </a:xfrm>
          <a:prstGeom prst="rect">
            <a:avLst/>
          </a:prstGeom>
        </p:spPr>
      </p:pic>
    </p:spTree>
    <p:extLst>
      <p:ext uri="{BB962C8B-B14F-4D97-AF65-F5344CB8AC3E}">
        <p14:creationId xmlns:p14="http://schemas.microsoft.com/office/powerpoint/2010/main" val="755232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3D72EF9-C105-2845-8B21-F4C7F6CED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 y="-44795"/>
            <a:ext cx="12190288" cy="6857038"/>
          </a:xfrm>
          <a:prstGeom prst="rect">
            <a:avLst/>
          </a:prstGeom>
        </p:spPr>
      </p:pic>
      <p:sp>
        <p:nvSpPr>
          <p:cNvPr id="2" name="Titel 1"/>
          <p:cNvSpPr>
            <a:spLocks noGrp="1"/>
          </p:cNvSpPr>
          <p:nvPr>
            <p:ph type="title"/>
          </p:nvPr>
        </p:nvSpPr>
        <p:spPr>
          <a:xfrm>
            <a:off x="626068" y="288498"/>
            <a:ext cx="10939867" cy="503984"/>
          </a:xfrm>
        </p:spPr>
        <p:txBody>
          <a:bodyPr/>
          <a:lstStyle/>
          <a:p>
            <a:r>
              <a:rPr lang="nl-NL" sz="3275" dirty="0">
                <a:latin typeface="Arial" panose="020B0604020202020204" pitchFamily="34" charset="0"/>
                <a:cs typeface="Arial" panose="020B0604020202020204" pitchFamily="34" charset="0"/>
              </a:rPr>
              <a:t>ANLB- akkerranden langs primaire waterlopen 2025 </a:t>
            </a:r>
            <a:endParaRPr lang="nl-NL" dirty="0"/>
          </a:p>
        </p:txBody>
      </p:sp>
      <p:sp>
        <p:nvSpPr>
          <p:cNvPr id="7" name="Tijdelijke aanduiding voor tekst 2"/>
          <p:cNvSpPr>
            <a:spLocks noGrp="1"/>
          </p:cNvSpPr>
          <p:nvPr>
            <p:ph type="body" idx="1"/>
          </p:nvPr>
        </p:nvSpPr>
        <p:spPr>
          <a:xfrm>
            <a:off x="502287" y="1507709"/>
            <a:ext cx="10545317" cy="6121419"/>
          </a:xfrm>
        </p:spPr>
        <p:txBody>
          <a:bodyPr/>
          <a:lstStyle/>
          <a:p>
            <a:pPr marL="346558" indent="-346558" algn="just">
              <a:buFont typeface="Arial" panose="020B0604020202020204" pitchFamily="34" charset="0"/>
              <a:buChar char="•"/>
            </a:pPr>
            <a:r>
              <a:rPr lang="nl-NL" sz="2426" dirty="0">
                <a:latin typeface="Arial" panose="020B0604020202020204" pitchFamily="34" charset="0"/>
                <a:cs typeface="Arial" panose="020B0604020202020204" pitchFamily="34" charset="0"/>
              </a:rPr>
              <a:t>Uitgevoerd door Poldernatuur Zeeland</a:t>
            </a:r>
          </a:p>
          <a:p>
            <a:pPr marL="346558" indent="-346558" algn="just">
              <a:buFont typeface="Arial" panose="020B0604020202020204" pitchFamily="34" charset="0"/>
              <a:buChar char="•"/>
            </a:pPr>
            <a:r>
              <a:rPr lang="nl-NL" sz="2426" dirty="0">
                <a:latin typeface="Arial" panose="020B0604020202020204" pitchFamily="34" charset="0"/>
                <a:cs typeface="Arial" panose="020B0604020202020204" pitchFamily="34" charset="0"/>
              </a:rPr>
              <a:t>Aanleg akkerranden naar een primaire Zeeuwse watervoerende waterloop</a:t>
            </a:r>
          </a:p>
          <a:p>
            <a:pPr marL="346558" indent="-346558" algn="just">
              <a:buFont typeface="Arial" panose="020B0604020202020204" pitchFamily="34" charset="0"/>
              <a:buChar char="•"/>
            </a:pPr>
            <a:r>
              <a:rPr lang="nl-NL" sz="2426" dirty="0">
                <a:latin typeface="Arial" panose="020B0604020202020204" pitchFamily="34" charset="0"/>
                <a:cs typeface="Arial" panose="020B0604020202020204" pitchFamily="34" charset="0"/>
              </a:rPr>
              <a:t>Daarnaast moet de akkerrand:</a:t>
            </a:r>
          </a:p>
          <a:p>
            <a:pPr marL="277246" indent="-277246" algn="just">
              <a:buFont typeface="Courier New" panose="02070309020205020404" pitchFamily="49" charset="0"/>
              <a:buChar char="o"/>
            </a:pPr>
            <a:r>
              <a:rPr lang="nl-NL" sz="1940" dirty="0">
                <a:latin typeface="Arial" panose="020B0604020202020204" pitchFamily="34" charset="0"/>
                <a:cs typeface="Arial" panose="020B0604020202020204" pitchFamily="34" charset="0"/>
              </a:rPr>
              <a:t>3 meter breed zijn;</a:t>
            </a:r>
          </a:p>
          <a:p>
            <a:pPr marL="277246" indent="-277246" algn="just">
              <a:buFont typeface="Courier New" panose="02070309020205020404" pitchFamily="49" charset="0"/>
              <a:buChar char="o"/>
            </a:pPr>
            <a:r>
              <a:rPr lang="nl-NL" sz="1940" dirty="0">
                <a:latin typeface="Arial" panose="020B0604020202020204" pitchFamily="34" charset="0"/>
                <a:cs typeface="Arial" panose="020B0604020202020204" pitchFamily="34" charset="0"/>
              </a:rPr>
              <a:t>aangelegd worden naast de verplichte bufferstrook;</a:t>
            </a:r>
          </a:p>
          <a:p>
            <a:pPr marL="277246" indent="-277246" algn="just">
              <a:buFont typeface="Courier New" panose="02070309020205020404" pitchFamily="49" charset="0"/>
              <a:buChar char="o"/>
            </a:pPr>
            <a:r>
              <a:rPr lang="nl-NL" sz="1940" dirty="0">
                <a:latin typeface="Arial" panose="020B0604020202020204" pitchFamily="34" charset="0"/>
                <a:cs typeface="Arial" panose="020B0604020202020204" pitchFamily="34" charset="0"/>
              </a:rPr>
              <a:t>liggen op tenminste 3 meter vanaf de insteek van een primaire watervoerende sloot;</a:t>
            </a:r>
          </a:p>
          <a:p>
            <a:pPr marL="277246" indent="-277246" algn="just">
              <a:buFont typeface="Courier New" panose="02070309020205020404" pitchFamily="49" charset="0"/>
              <a:buChar char="o"/>
            </a:pPr>
            <a:r>
              <a:rPr lang="nl-NL" sz="1940" dirty="0">
                <a:latin typeface="Arial" panose="020B0604020202020204" pitchFamily="34" charset="0"/>
                <a:cs typeface="Arial" panose="020B0604020202020204" pitchFamily="34" charset="0"/>
              </a:rPr>
              <a:t>liggen op tenminste 5 meter vanaf de insteek in geval van een KRW-waterloop;</a:t>
            </a:r>
          </a:p>
          <a:p>
            <a:pPr marL="277246" indent="-277246" algn="just">
              <a:buFont typeface="Courier New" panose="02070309020205020404" pitchFamily="49" charset="0"/>
              <a:buChar char="o"/>
            </a:pPr>
            <a:r>
              <a:rPr lang="nl-NL" sz="1940" dirty="0">
                <a:latin typeface="Arial" panose="020B0604020202020204" pitchFamily="34" charset="0"/>
                <a:cs typeface="Arial" panose="020B0604020202020204" pitchFamily="34" charset="0"/>
              </a:rPr>
              <a:t>worden ingezaaid met een bloemrijk mengsel (zoals bij </a:t>
            </a:r>
            <a:r>
              <a:rPr lang="nl-NL" sz="1940" dirty="0" err="1">
                <a:latin typeface="Arial" panose="020B0604020202020204" pitchFamily="34" charset="0"/>
                <a:cs typeface="Arial" panose="020B0604020202020204" pitchFamily="34" charset="0"/>
              </a:rPr>
              <a:t>ANLb</a:t>
            </a:r>
            <a:r>
              <a:rPr lang="nl-NL" sz="1940" dirty="0">
                <a:latin typeface="Arial" panose="020B0604020202020204" pitchFamily="34" charset="0"/>
                <a:cs typeface="Arial" panose="020B0604020202020204" pitchFamily="34" charset="0"/>
              </a:rPr>
              <a:t> beheerpakket ‘Insectenrand’);</a:t>
            </a:r>
          </a:p>
          <a:p>
            <a:pPr marL="277246" indent="-277246" algn="just">
              <a:buFont typeface="Courier New" panose="02070309020205020404" pitchFamily="49" charset="0"/>
              <a:buChar char="o"/>
            </a:pPr>
            <a:r>
              <a:rPr lang="nl-NL" sz="1940" dirty="0">
                <a:latin typeface="Arial" panose="020B0604020202020204" pitchFamily="34" charset="0"/>
                <a:cs typeface="Arial" panose="020B0604020202020204" pitchFamily="34" charset="0"/>
              </a:rPr>
              <a:t>tenminste 4 jaar op dezelfde locatie blijven liggen.</a:t>
            </a:r>
          </a:p>
          <a:p>
            <a:pPr marL="277246" indent="-277246" algn="just">
              <a:buFont typeface="Courier New" panose="02070309020205020404" pitchFamily="49" charset="0"/>
              <a:buChar char="o"/>
            </a:pPr>
            <a:endParaRPr lang="nl-NL" sz="1940" dirty="0">
              <a:latin typeface="Arial" panose="020B0604020202020204" pitchFamily="34" charset="0"/>
              <a:cs typeface="Arial" panose="020B0604020202020204" pitchFamily="34" charset="0"/>
            </a:endParaRPr>
          </a:p>
          <a:p>
            <a:pPr marL="346558" indent="-346558" algn="just">
              <a:buFont typeface="Arial" panose="020B0604020202020204" pitchFamily="34" charset="0"/>
              <a:buChar char="•"/>
            </a:pPr>
            <a:r>
              <a:rPr lang="nl-NL" sz="2426" dirty="0">
                <a:latin typeface="Arial" panose="020B0604020202020204" pitchFamily="34" charset="0"/>
                <a:cs typeface="Arial" panose="020B0604020202020204" pitchFamily="34" charset="0"/>
              </a:rPr>
              <a:t>De vergoeding bedraagt €3.400,-/ha/jaar en wordt na afloop van ieder beheerjaar uitgekeerd.</a:t>
            </a:r>
          </a:p>
          <a:p>
            <a:pPr marL="346558" indent="-346558" algn="just">
              <a:buFont typeface="Arial" panose="020B0604020202020204" pitchFamily="34" charset="0"/>
              <a:buChar char="•"/>
            </a:pPr>
            <a:endParaRPr lang="nl-NL" sz="2426" dirty="0">
              <a:latin typeface="Arial" panose="020B0604020202020204" pitchFamily="34" charset="0"/>
              <a:cs typeface="Arial" panose="020B0604020202020204" pitchFamily="34" charset="0"/>
            </a:endParaRPr>
          </a:p>
          <a:p>
            <a:pPr marL="346558" indent="-346558" algn="just">
              <a:buFont typeface="Arial" panose="020B0604020202020204" pitchFamily="34" charset="0"/>
              <a:buChar char="•"/>
            </a:pPr>
            <a:endParaRPr lang="nl-NL" sz="2426" dirty="0">
              <a:latin typeface="Arial" panose="020B0604020202020204" pitchFamily="34" charset="0"/>
              <a:cs typeface="Arial" panose="020B0604020202020204" pitchFamily="34" charset="0"/>
            </a:endParaRPr>
          </a:p>
          <a:p>
            <a:pPr marL="346558" indent="-346558" algn="just">
              <a:buFont typeface="Arial" panose="020B0604020202020204" pitchFamily="34" charset="0"/>
              <a:buChar char="•"/>
            </a:pPr>
            <a:endParaRPr lang="nl-NL" sz="2426" dirty="0">
              <a:latin typeface="Arial" panose="020B0604020202020204" pitchFamily="34" charset="0"/>
              <a:cs typeface="Arial" panose="020B0604020202020204" pitchFamily="34" charset="0"/>
            </a:endParaRPr>
          </a:p>
          <a:p>
            <a:pPr marL="277233" indent="-277233">
              <a:buFont typeface="Arial" panose="020B0604020202020204" pitchFamily="34" charset="0"/>
              <a:buChar char="•"/>
            </a:pPr>
            <a:endParaRPr lang="nl-NL" sz="2426" dirty="0">
              <a:latin typeface="Arial" panose="020B0604020202020204" pitchFamily="34" charset="0"/>
              <a:cs typeface="Arial" panose="020B0604020202020204" pitchFamily="34" charset="0"/>
            </a:endParaRPr>
          </a:p>
          <a:p>
            <a:pPr marL="277233" indent="-277233">
              <a:buFont typeface="Arial" panose="020B0604020202020204" pitchFamily="34" charset="0"/>
              <a:buChar char="•"/>
            </a:pPr>
            <a:endParaRPr lang="nl-NL" sz="2426" dirty="0">
              <a:latin typeface="Arial" panose="020B0604020202020204" pitchFamily="34" charset="0"/>
              <a:cs typeface="Arial" panose="020B0604020202020204" pitchFamily="34" charset="0"/>
            </a:endParaRPr>
          </a:p>
          <a:p>
            <a:pPr marL="277233" indent="-277233">
              <a:buFont typeface="Arial" panose="020B0604020202020204" pitchFamily="34" charset="0"/>
              <a:buChar char="•"/>
            </a:pPr>
            <a:endParaRPr lang="nl-NL" sz="1940" dirty="0">
              <a:latin typeface="Arial" panose="020B0604020202020204" pitchFamily="34" charset="0"/>
              <a:cs typeface="Arial" panose="020B0604020202020204" pitchFamily="34" charset="0"/>
            </a:endParaRPr>
          </a:p>
        </p:txBody>
      </p:sp>
      <p:pic>
        <p:nvPicPr>
          <p:cNvPr id="11" name="Afbeelding 10"/>
          <p:cNvPicPr>
            <a:picLocks noChangeAspect="1"/>
          </p:cNvPicPr>
          <p:nvPr/>
        </p:nvPicPr>
        <p:blipFill>
          <a:blip r:embed="rId4"/>
          <a:stretch>
            <a:fillRect/>
          </a:stretch>
        </p:blipFill>
        <p:spPr>
          <a:xfrm>
            <a:off x="10331575" y="6073776"/>
            <a:ext cx="1867871" cy="778280"/>
          </a:xfrm>
          <a:prstGeom prst="rect">
            <a:avLst/>
          </a:prstGeom>
        </p:spPr>
      </p:pic>
      <p:pic>
        <p:nvPicPr>
          <p:cNvPr id="12" name="Afbeelding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4946" y="6113591"/>
            <a:ext cx="3904918" cy="698651"/>
          </a:xfrm>
          <a:prstGeom prst="rect">
            <a:avLst/>
          </a:prstGeom>
        </p:spPr>
      </p:pic>
      <p:pic>
        <p:nvPicPr>
          <p:cNvPr id="13" name="Afbeelding 12"/>
          <p:cNvPicPr>
            <a:picLocks noChangeAspect="1"/>
          </p:cNvPicPr>
          <p:nvPr/>
        </p:nvPicPr>
        <p:blipFill>
          <a:blip r:embed="rId6"/>
          <a:stretch>
            <a:fillRect/>
          </a:stretch>
        </p:blipFill>
        <p:spPr>
          <a:xfrm>
            <a:off x="9545592" y="6094509"/>
            <a:ext cx="679958" cy="717733"/>
          </a:xfrm>
          <a:prstGeom prst="rect">
            <a:avLst/>
          </a:prstGeom>
        </p:spPr>
      </p:pic>
    </p:spTree>
    <p:extLst>
      <p:ext uri="{BB962C8B-B14F-4D97-AF65-F5344CB8AC3E}">
        <p14:creationId xmlns:p14="http://schemas.microsoft.com/office/powerpoint/2010/main" val="1382345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Zeeland in Stroomversnelling </a:t>
            </a:r>
          </a:p>
        </p:txBody>
      </p:sp>
      <p:sp>
        <p:nvSpPr>
          <p:cNvPr id="3" name="Tijdelijke aanduiding voor tekst 2"/>
          <p:cNvSpPr>
            <a:spLocks noGrp="1"/>
          </p:cNvSpPr>
          <p:nvPr>
            <p:ph type="body" idx="1"/>
          </p:nvPr>
        </p:nvSpPr>
        <p:spPr>
          <a:xfrm>
            <a:off x="626068" y="1504378"/>
            <a:ext cx="10939867" cy="5447069"/>
          </a:xfrm>
        </p:spPr>
        <p:txBody>
          <a:bodyPr/>
          <a:lstStyle/>
          <a:p>
            <a:r>
              <a:rPr lang="nl-NL" sz="2911" kern="1200" dirty="0"/>
              <a:t>Initiatief van Rijk, Provincie Zeeland en de Zeeuwse gemeenten</a:t>
            </a:r>
          </a:p>
          <a:p>
            <a:endParaRPr lang="nl-NL" sz="2911" kern="1200" dirty="0"/>
          </a:p>
          <a:p>
            <a:pPr marL="415869" indent="-415869">
              <a:buFont typeface="Arial" panose="020B0604020202020204" pitchFamily="34" charset="0"/>
              <a:buChar char="•"/>
            </a:pPr>
            <a:r>
              <a:rPr lang="nl-NL" sz="2911" kern="1200" dirty="0"/>
              <a:t>Doel: het versterken van de economische structuur van Zeeland door innovatie, samenwerking en kennisdeling te stimuleren door het subsidiëren van:</a:t>
            </a:r>
          </a:p>
          <a:p>
            <a:pPr marL="970361" lvl="4" indent="-415869">
              <a:buFont typeface="Courier New" panose="02070309020205020404" pitchFamily="49" charset="0"/>
              <a:buChar char="o"/>
            </a:pPr>
            <a:r>
              <a:rPr lang="nl-NL" sz="2911" kern="1200" dirty="0">
                <a:solidFill>
                  <a:schemeClr val="tx1"/>
                </a:solidFill>
              </a:rPr>
              <a:t>Haalbaarheidsonderzoeken</a:t>
            </a:r>
          </a:p>
          <a:p>
            <a:pPr marL="970361" lvl="4" indent="-415869">
              <a:buFont typeface="Courier New" panose="02070309020205020404" pitchFamily="49" charset="0"/>
              <a:buChar char="o"/>
            </a:pPr>
            <a:r>
              <a:rPr lang="nl-NL" sz="2911" kern="1200" dirty="0">
                <a:solidFill>
                  <a:schemeClr val="tx1"/>
                </a:solidFill>
              </a:rPr>
              <a:t>Demonstratieprojecten</a:t>
            </a:r>
          </a:p>
          <a:p>
            <a:pPr marL="0" lvl="2"/>
            <a:endParaRPr lang="nl-NL" sz="2911" kern="1200" dirty="0">
              <a:solidFill>
                <a:schemeClr val="tx1"/>
              </a:solidFill>
            </a:endParaRPr>
          </a:p>
          <a:p>
            <a:pPr marL="277233" indent="-277233">
              <a:buFont typeface="Arial" panose="020B0604020202020204" pitchFamily="34" charset="0"/>
              <a:buChar char="•"/>
            </a:pPr>
            <a:r>
              <a:rPr lang="nl-NL" sz="2911" kern="1200" dirty="0"/>
              <a:t>Focus regeling op 4 thema’s: Energie, Klimaat, Grondstoffen, Landbouw en voeding</a:t>
            </a:r>
          </a:p>
          <a:p>
            <a:pPr marL="277233" indent="-277233">
              <a:buFont typeface="Arial" panose="020B0604020202020204" pitchFamily="34" charset="0"/>
              <a:buChar char="•"/>
            </a:pPr>
            <a:endParaRPr lang="nl-NL" b="1" dirty="0">
              <a:latin typeface="Arial" panose="020B0604020202020204" pitchFamily="34" charset="0"/>
              <a:cs typeface="Arial" panose="020B0604020202020204" pitchFamily="34" charset="0"/>
            </a:endParaRPr>
          </a:p>
          <a:p>
            <a:pPr marL="415869" indent="-415869">
              <a:buFont typeface="Arial" panose="020B0604020202020204" pitchFamily="34" charset="0"/>
              <a:buChar char="•"/>
            </a:pPr>
            <a:endParaRPr lang="nl-NL" sz="3275" kern="1200" dirty="0"/>
          </a:p>
          <a:p>
            <a:endParaRPr lang="nl-NL" sz="1213" dirty="0"/>
          </a:p>
        </p:txBody>
      </p:sp>
      <p:pic>
        <p:nvPicPr>
          <p:cNvPr id="7" name="Afbeelding 6"/>
          <p:cNvPicPr>
            <a:picLocks noChangeAspect="1"/>
          </p:cNvPicPr>
          <p:nvPr/>
        </p:nvPicPr>
        <p:blipFill>
          <a:blip r:embed="rId3"/>
          <a:stretch>
            <a:fillRect/>
          </a:stretch>
        </p:blipFill>
        <p:spPr>
          <a:xfrm>
            <a:off x="10331575" y="6073776"/>
            <a:ext cx="1867871" cy="778280"/>
          </a:xfrm>
          <a:prstGeom prst="rect">
            <a:avLst/>
          </a:prstGeom>
        </p:spPr>
      </p:pic>
      <p:pic>
        <p:nvPicPr>
          <p:cNvPr id="5" name="Afbeelding 4" descr="Afbeelding met Lettertype, Graphics, grafische vormgeving, logo&#10;&#10;Automatisch gegenereerde beschrijving">
            <a:extLst>
              <a:ext uri="{FF2B5EF4-FFF2-40B4-BE49-F238E27FC236}">
                <a16:creationId xmlns:a16="http://schemas.microsoft.com/office/drawing/2014/main" id="{A881A404-88CB-800F-F939-293DC49FA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2370" y="6117543"/>
            <a:ext cx="742317" cy="742317"/>
          </a:xfrm>
          <a:prstGeom prst="rect">
            <a:avLst/>
          </a:prstGeom>
        </p:spPr>
      </p:pic>
      <p:pic>
        <p:nvPicPr>
          <p:cNvPr id="6" name="Afbeelding 5" descr="Afbeelding met tekst, schermopname&#10;&#10;Automatisch gegenereerde beschrijving">
            <a:extLst>
              <a:ext uri="{FF2B5EF4-FFF2-40B4-BE49-F238E27FC236}">
                <a16:creationId xmlns:a16="http://schemas.microsoft.com/office/drawing/2014/main" id="{2C213C19-B946-E0EE-A222-A9542AB880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258" t="42848" r="20074" b="41639"/>
          <a:stretch/>
        </p:blipFill>
        <p:spPr>
          <a:xfrm>
            <a:off x="7160941" y="6176214"/>
            <a:ext cx="2094543" cy="573404"/>
          </a:xfrm>
          <a:prstGeom prst="rect">
            <a:avLst/>
          </a:prstGeom>
        </p:spPr>
      </p:pic>
    </p:spTree>
    <p:extLst>
      <p:ext uri="{BB962C8B-B14F-4D97-AF65-F5344CB8AC3E}">
        <p14:creationId xmlns:p14="http://schemas.microsoft.com/office/powerpoint/2010/main" val="3597463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Zeeland in Stroomversnelling </a:t>
            </a:r>
          </a:p>
        </p:txBody>
      </p:sp>
      <p:sp>
        <p:nvSpPr>
          <p:cNvPr id="3" name="Tijdelijke aanduiding voor tekst 2"/>
          <p:cNvSpPr>
            <a:spLocks noGrp="1"/>
          </p:cNvSpPr>
          <p:nvPr>
            <p:ph type="body" idx="1"/>
          </p:nvPr>
        </p:nvSpPr>
        <p:spPr>
          <a:xfrm>
            <a:off x="550454" y="1297765"/>
            <a:ext cx="10940635" cy="4756430"/>
          </a:xfrm>
        </p:spPr>
        <p:txBody>
          <a:bodyPr/>
          <a:lstStyle/>
          <a:p>
            <a:endParaRPr lang="nl-NL" dirty="0"/>
          </a:p>
          <a:p>
            <a:pPr marL="415869" lvl="2" indent="-415869">
              <a:buFont typeface="Arial" panose="020B0604020202020204" pitchFamily="34" charset="0"/>
              <a:buChar char="•"/>
            </a:pPr>
            <a:r>
              <a:rPr lang="nl-NL" sz="2911" kern="1200" dirty="0">
                <a:solidFill>
                  <a:schemeClr val="tx1"/>
                </a:solidFill>
              </a:rPr>
              <a:t>Doelgroep: consortium van tenminste 3 partijen waaronder ten minste één onderneming en één kennispartner</a:t>
            </a:r>
          </a:p>
          <a:p>
            <a:pPr marL="415869" lvl="2" indent="-415869">
              <a:buFont typeface="Arial" panose="020B0604020202020204" pitchFamily="34" charset="0"/>
              <a:buChar char="•"/>
            </a:pPr>
            <a:endParaRPr lang="nl-NL" sz="2911" kern="1200" dirty="0">
              <a:solidFill>
                <a:schemeClr val="tx1"/>
              </a:solidFill>
            </a:endParaRPr>
          </a:p>
          <a:p>
            <a:pPr marL="0" lvl="2"/>
            <a:r>
              <a:rPr lang="nl-NL" sz="2911" kern="1200" dirty="0">
                <a:solidFill>
                  <a:schemeClr val="tx1"/>
                </a:solidFill>
              </a:rPr>
              <a:t>Beoordelingscriteria: </a:t>
            </a:r>
          </a:p>
          <a:p>
            <a:pPr marL="415869" lvl="2" indent="-415869">
              <a:buFont typeface="Arial" panose="020B0604020202020204" pitchFamily="34" charset="0"/>
              <a:buChar char="•"/>
            </a:pPr>
            <a:r>
              <a:rPr lang="nl-NL" sz="2911" kern="1200" dirty="0">
                <a:solidFill>
                  <a:schemeClr val="tx1"/>
                </a:solidFill>
              </a:rPr>
              <a:t>Bijdrage aan structuurversterking van de Zeeuwse economie </a:t>
            </a:r>
          </a:p>
          <a:p>
            <a:pPr marL="415869" lvl="2" indent="-415869">
              <a:buFont typeface="Arial" panose="020B0604020202020204" pitchFamily="34" charset="0"/>
              <a:buChar char="•"/>
            </a:pPr>
            <a:r>
              <a:rPr lang="nl-NL" sz="2911" kern="1200" dirty="0">
                <a:solidFill>
                  <a:schemeClr val="tx1"/>
                </a:solidFill>
              </a:rPr>
              <a:t>Mate van innovativiteit </a:t>
            </a:r>
          </a:p>
          <a:p>
            <a:pPr marL="415869" lvl="2" indent="-415869">
              <a:buFont typeface="Arial" panose="020B0604020202020204" pitchFamily="34" charset="0"/>
              <a:buChar char="•"/>
            </a:pPr>
            <a:r>
              <a:rPr lang="nl-NL" sz="2911" kern="1200" dirty="0">
                <a:solidFill>
                  <a:schemeClr val="tx1"/>
                </a:solidFill>
              </a:rPr>
              <a:t>Perspectief (alleen bij demonstratieprojecten)</a:t>
            </a:r>
          </a:p>
          <a:p>
            <a:pPr marL="415869" lvl="2" indent="-415869">
              <a:buFont typeface="Arial" panose="020B0604020202020204" pitchFamily="34" charset="0"/>
              <a:buChar char="•"/>
            </a:pPr>
            <a:r>
              <a:rPr lang="nl-NL" sz="2911" kern="1200" dirty="0">
                <a:solidFill>
                  <a:schemeClr val="tx1"/>
                </a:solidFill>
              </a:rPr>
              <a:t>Kwaliteit projectplan</a:t>
            </a:r>
          </a:p>
          <a:p>
            <a:pPr marL="415869" lvl="2" indent="-415869">
              <a:buFont typeface="Arial" panose="020B0604020202020204" pitchFamily="34" charset="0"/>
              <a:buChar char="•"/>
            </a:pPr>
            <a:endParaRPr lang="nl-NL" sz="2911" kern="1200" dirty="0">
              <a:solidFill>
                <a:schemeClr val="tx1"/>
              </a:solidFill>
            </a:endParaRPr>
          </a:p>
          <a:p>
            <a:pPr marL="415869" lvl="2" indent="-415869">
              <a:buFont typeface="Arial" panose="020B0604020202020204" pitchFamily="34" charset="0"/>
              <a:buChar char="•"/>
            </a:pPr>
            <a:endParaRPr lang="nl-NL" sz="2911" kern="1200" dirty="0">
              <a:solidFill>
                <a:schemeClr val="tx1"/>
              </a:solidFill>
            </a:endParaRPr>
          </a:p>
        </p:txBody>
      </p:sp>
      <p:pic>
        <p:nvPicPr>
          <p:cNvPr id="6" name="Afbeelding 5"/>
          <p:cNvPicPr>
            <a:picLocks noChangeAspect="1"/>
          </p:cNvPicPr>
          <p:nvPr/>
        </p:nvPicPr>
        <p:blipFill>
          <a:blip r:embed="rId3"/>
          <a:stretch>
            <a:fillRect/>
          </a:stretch>
        </p:blipFill>
        <p:spPr>
          <a:xfrm>
            <a:off x="10331575" y="6073776"/>
            <a:ext cx="1867871" cy="778280"/>
          </a:xfrm>
          <a:prstGeom prst="rect">
            <a:avLst/>
          </a:prstGeom>
        </p:spPr>
      </p:pic>
      <p:pic>
        <p:nvPicPr>
          <p:cNvPr id="5" name="Afbeelding 4" descr="Afbeelding met tekst, schermopname&#10;&#10;Automatisch gegenereerde beschrijving">
            <a:extLst>
              <a:ext uri="{FF2B5EF4-FFF2-40B4-BE49-F238E27FC236}">
                <a16:creationId xmlns:a16="http://schemas.microsoft.com/office/drawing/2014/main" id="{1F9B516C-F5EB-59FA-641A-9EDE6856E6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58" t="42848" r="20074" b="41639"/>
          <a:stretch/>
        </p:blipFill>
        <p:spPr>
          <a:xfrm>
            <a:off x="6999312" y="6147437"/>
            <a:ext cx="2094543" cy="573404"/>
          </a:xfrm>
          <a:prstGeom prst="rect">
            <a:avLst/>
          </a:prstGeom>
        </p:spPr>
      </p:pic>
      <p:pic>
        <p:nvPicPr>
          <p:cNvPr id="9" name="Afbeelding 8" descr="Afbeelding met Lettertype, Graphics, grafische vormgeving, logo&#10;&#10;Automatisch gegenereerde beschrijving">
            <a:extLst>
              <a:ext uri="{FF2B5EF4-FFF2-40B4-BE49-F238E27FC236}">
                <a16:creationId xmlns:a16="http://schemas.microsoft.com/office/drawing/2014/main" id="{4D6D1AE1-90DF-5CE3-1CC9-361BA34274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2370" y="6117543"/>
            <a:ext cx="742317" cy="742317"/>
          </a:xfrm>
          <a:prstGeom prst="rect">
            <a:avLst/>
          </a:prstGeom>
        </p:spPr>
      </p:pic>
    </p:spTree>
    <p:extLst>
      <p:ext uri="{BB962C8B-B14F-4D97-AF65-F5344CB8AC3E}">
        <p14:creationId xmlns:p14="http://schemas.microsoft.com/office/powerpoint/2010/main" val="458786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Prioriteiten | Klimaat  </a:t>
            </a:r>
          </a:p>
        </p:txBody>
      </p:sp>
      <p:sp>
        <p:nvSpPr>
          <p:cNvPr id="3" name="Tijdelijke aanduiding voor tekst 2"/>
          <p:cNvSpPr>
            <a:spLocks noGrp="1"/>
          </p:cNvSpPr>
          <p:nvPr>
            <p:ph type="body" idx="1"/>
          </p:nvPr>
        </p:nvSpPr>
        <p:spPr>
          <a:xfrm>
            <a:off x="625684" y="1504379"/>
            <a:ext cx="10940635" cy="3566489"/>
          </a:xfrm>
        </p:spPr>
        <p:txBody>
          <a:bodyPr/>
          <a:lstStyle/>
          <a:p>
            <a:pPr lvl="0"/>
            <a:endParaRPr lang="nl-NL" sz="2911" b="1" dirty="0">
              <a:latin typeface="+mj-lt"/>
              <a:cs typeface="Arial" panose="020B0604020202020204" pitchFamily="34" charset="0"/>
            </a:endParaRPr>
          </a:p>
          <a:p>
            <a:pPr marL="562970" lvl="1" indent="-285737">
              <a:buFont typeface="Arial" panose="020B0604020202020204" pitchFamily="34" charset="0"/>
              <a:buChar char="•"/>
            </a:pPr>
            <a:r>
              <a:rPr lang="nl-NL" sz="2911" dirty="0">
                <a:latin typeface="+mj-lt"/>
                <a:cs typeface="Arial" panose="020B0604020202020204" pitchFamily="34" charset="0"/>
              </a:rPr>
              <a:t>Vergroten van de beschikbaarheid van zoetwater in Zeeland door beter benutten en opwaarderen van afval- en regenwater </a:t>
            </a:r>
          </a:p>
          <a:p>
            <a:pPr marL="562970" lvl="1" indent="-285737">
              <a:buFont typeface="Arial" panose="020B0604020202020204" pitchFamily="34" charset="0"/>
              <a:buChar char="•"/>
            </a:pPr>
            <a:endParaRPr lang="nl-NL" sz="2911" dirty="0">
              <a:latin typeface="+mj-lt"/>
              <a:cs typeface="Arial" panose="020B0604020202020204" pitchFamily="34" charset="0"/>
            </a:endParaRPr>
          </a:p>
          <a:p>
            <a:pPr marL="562970" lvl="1" indent="-285737">
              <a:buFont typeface="Arial" panose="020B0604020202020204" pitchFamily="34" charset="0"/>
              <a:buChar char="•"/>
            </a:pPr>
            <a:endParaRPr lang="nl-NL" sz="2911" dirty="0">
              <a:latin typeface="+mj-lt"/>
              <a:cs typeface="Arial" panose="020B0604020202020204" pitchFamily="34" charset="0"/>
            </a:endParaRPr>
          </a:p>
          <a:p>
            <a:pPr marL="562970" lvl="1" indent="-285737">
              <a:buFont typeface="Arial" panose="020B0604020202020204" pitchFamily="34" charset="0"/>
              <a:buChar char="•"/>
            </a:pPr>
            <a:r>
              <a:rPr lang="nl-NL" sz="2911" dirty="0">
                <a:latin typeface="+mj-lt"/>
                <a:cs typeface="Arial" panose="020B0604020202020204" pitchFamily="34" charset="0"/>
              </a:rPr>
              <a:t>Klimaat adaptieve en groene inrichting van</a:t>
            </a:r>
            <a:br>
              <a:rPr lang="nl-NL" sz="2911" dirty="0">
                <a:latin typeface="+mj-lt"/>
                <a:cs typeface="Arial" panose="020B0604020202020204" pitchFamily="34" charset="0"/>
              </a:rPr>
            </a:br>
            <a:r>
              <a:rPr lang="nl-NL" sz="2911" dirty="0">
                <a:latin typeface="+mj-lt"/>
                <a:cs typeface="Arial" panose="020B0604020202020204" pitchFamily="34" charset="0"/>
              </a:rPr>
              <a:t>bedrijfspercelen </a:t>
            </a:r>
          </a:p>
          <a:p>
            <a:endParaRPr lang="nl-NL" sz="2800" dirty="0"/>
          </a:p>
        </p:txBody>
      </p:sp>
      <p:sp>
        <p:nvSpPr>
          <p:cNvPr id="4" name="Tijdelijke aanduiding voor dianummer 3"/>
          <p:cNvSpPr>
            <a:spLocks noGrp="1"/>
          </p:cNvSpPr>
          <p:nvPr>
            <p:ph type="sldNum" sz="quarter" idx="7"/>
          </p:nvPr>
        </p:nvSpPr>
        <p:spPr>
          <a:xfrm>
            <a:off x="8778053" y="6377941"/>
            <a:ext cx="2803963" cy="168059"/>
          </a:xfrm>
        </p:spPr>
        <p:txBody>
          <a:bodyPr/>
          <a:lstStyle/>
          <a:p>
            <a:pPr defTabSz="554492"/>
            <a:fld id="{B6F15528-21DE-4FAA-801E-634DDDAF4B2B}" type="slidenum">
              <a:rPr lang="nl-NL" sz="1092">
                <a:solidFill>
                  <a:prstClr val="black">
                    <a:tint val="75000"/>
                  </a:prstClr>
                </a:solidFill>
                <a:latin typeface="Calibri"/>
              </a:rPr>
              <a:pPr defTabSz="554492"/>
              <a:t>29</a:t>
            </a:fld>
            <a:endParaRPr lang="nl-NL" sz="1092">
              <a:solidFill>
                <a:prstClr val="black">
                  <a:tint val="75000"/>
                </a:prstClr>
              </a:solidFill>
              <a:latin typeface="Calibri"/>
            </a:endParaRPr>
          </a:p>
        </p:txBody>
      </p:sp>
      <p:pic>
        <p:nvPicPr>
          <p:cNvPr id="5" name="Afbeelding 4"/>
          <p:cNvPicPr>
            <a:picLocks noChangeAspect="1"/>
          </p:cNvPicPr>
          <p:nvPr/>
        </p:nvPicPr>
        <p:blipFill>
          <a:blip r:embed="rId3"/>
          <a:stretch>
            <a:fillRect/>
          </a:stretch>
        </p:blipFill>
        <p:spPr>
          <a:xfrm>
            <a:off x="9696199" y="3943764"/>
            <a:ext cx="1885818" cy="19334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Afbeelding 5">
            <a:extLst>
              <a:ext uri="{FF2B5EF4-FFF2-40B4-BE49-F238E27FC236}">
                <a16:creationId xmlns:a16="http://schemas.microsoft.com/office/drawing/2014/main" id="{A8AC12D0-679E-B37A-03C8-82E34B00EAA2}"/>
              </a:ext>
            </a:extLst>
          </p:cNvPr>
          <p:cNvPicPr>
            <a:picLocks noChangeAspect="1"/>
          </p:cNvPicPr>
          <p:nvPr/>
        </p:nvPicPr>
        <p:blipFill>
          <a:blip r:embed="rId4"/>
          <a:stretch>
            <a:fillRect/>
          </a:stretch>
        </p:blipFill>
        <p:spPr>
          <a:xfrm>
            <a:off x="10331575" y="6073776"/>
            <a:ext cx="1867871" cy="778280"/>
          </a:xfrm>
          <a:prstGeom prst="rect">
            <a:avLst/>
          </a:prstGeom>
        </p:spPr>
      </p:pic>
      <p:pic>
        <p:nvPicPr>
          <p:cNvPr id="7" name="Afbeelding 6" descr="Afbeelding met Lettertype, Graphics, grafische vormgeving, logo&#10;&#10;Automatisch gegenereerde beschrijving">
            <a:extLst>
              <a:ext uri="{FF2B5EF4-FFF2-40B4-BE49-F238E27FC236}">
                <a16:creationId xmlns:a16="http://schemas.microsoft.com/office/drawing/2014/main" id="{2DD1C7C7-F47B-E69F-E923-0655DA458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2370" y="6117543"/>
            <a:ext cx="742317" cy="742317"/>
          </a:xfrm>
          <a:prstGeom prst="rect">
            <a:avLst/>
          </a:prstGeom>
        </p:spPr>
      </p:pic>
      <p:pic>
        <p:nvPicPr>
          <p:cNvPr id="8" name="Afbeelding 7" descr="Afbeelding met tekst, schermopname&#10;&#10;Automatisch gegenereerde beschrijving">
            <a:extLst>
              <a:ext uri="{FF2B5EF4-FFF2-40B4-BE49-F238E27FC236}">
                <a16:creationId xmlns:a16="http://schemas.microsoft.com/office/drawing/2014/main" id="{76E6D040-9FAC-0F44-FF03-FB7A0C6243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258" t="42848" r="20074" b="41639"/>
          <a:stretch/>
        </p:blipFill>
        <p:spPr>
          <a:xfrm>
            <a:off x="7160941" y="6176214"/>
            <a:ext cx="2094543" cy="573404"/>
          </a:xfrm>
          <a:prstGeom prst="rect">
            <a:avLst/>
          </a:prstGeom>
        </p:spPr>
      </p:pic>
    </p:spTree>
    <p:extLst>
      <p:ext uri="{BB962C8B-B14F-4D97-AF65-F5344CB8AC3E}">
        <p14:creationId xmlns:p14="http://schemas.microsoft.com/office/powerpoint/2010/main" val="2422229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el 1"/>
          <p:cNvSpPr>
            <a:spLocks noGrp="1"/>
          </p:cNvSpPr>
          <p:nvPr>
            <p:ph type="ctrTitle"/>
          </p:nvPr>
        </p:nvSpPr>
        <p:spPr>
          <a:xfrm>
            <a:off x="1515616" y="2708920"/>
            <a:ext cx="9160768" cy="1440160"/>
          </a:xfrm>
        </p:spPr>
        <p:txBody>
          <a:bodyPr/>
          <a:lstStyle/>
          <a:p>
            <a:r>
              <a:rPr lang="nl-NL" sz="5400" dirty="0"/>
              <a:t>Kees van Westen</a:t>
            </a:r>
            <a:br>
              <a:rPr lang="nl-NL" dirty="0"/>
            </a:br>
            <a:r>
              <a:rPr lang="nl-NL" dirty="0"/>
              <a:t>Agrarisch Schouwen-Duiveland</a:t>
            </a:r>
            <a:endParaRPr lang="nl-NL" altLang="nl-NL" b="1" dirty="0">
              <a:solidFill>
                <a:srgbClr val="0099CC"/>
              </a:solidFill>
              <a:latin typeface="Source Sans Pro" pitchFamily="34" charset="0"/>
              <a:ea typeface="Source Sans Pro" pitchFamily="34" charset="0"/>
              <a:cs typeface="Source Sans Pro" pitchFamily="34" charset="0"/>
            </a:endParaRPr>
          </a:p>
        </p:txBody>
      </p:sp>
      <p:pic>
        <p:nvPicPr>
          <p:cNvPr id="2" name="Afbeelding 1">
            <a:extLst>
              <a:ext uri="{FF2B5EF4-FFF2-40B4-BE49-F238E27FC236}">
                <a16:creationId xmlns:a16="http://schemas.microsoft.com/office/drawing/2014/main" id="{8FF29FE9-BE79-0C6E-BFB2-87E08D7760DD}"/>
              </a:ext>
            </a:extLst>
          </p:cNvPr>
          <p:cNvPicPr>
            <a:picLocks noChangeAspect="1"/>
          </p:cNvPicPr>
          <p:nvPr/>
        </p:nvPicPr>
        <p:blipFill rotWithShape="1">
          <a:blip r:embed="rId2"/>
          <a:srcRect t="1158" r="1129" b="1945"/>
          <a:stretch/>
        </p:blipFill>
        <p:spPr>
          <a:xfrm>
            <a:off x="-1195977" y="-647700"/>
            <a:ext cx="10555877" cy="8343900"/>
          </a:xfrm>
          <a:prstGeom prst="rect">
            <a:avLst/>
          </a:prstGeom>
        </p:spPr>
      </p:pic>
    </p:spTree>
    <p:extLst>
      <p:ext uri="{BB962C8B-B14F-4D97-AF65-F5344CB8AC3E}">
        <p14:creationId xmlns:p14="http://schemas.microsoft.com/office/powerpoint/2010/main" val="2435184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Prioriteiten | Landbouw &amp; Voeding </a:t>
            </a:r>
          </a:p>
        </p:txBody>
      </p:sp>
      <p:sp>
        <p:nvSpPr>
          <p:cNvPr id="3" name="Tijdelijke aanduiding voor tekst 2"/>
          <p:cNvSpPr>
            <a:spLocks noGrp="1"/>
          </p:cNvSpPr>
          <p:nvPr>
            <p:ph type="body" idx="1"/>
          </p:nvPr>
        </p:nvSpPr>
        <p:spPr>
          <a:xfrm>
            <a:off x="625684" y="1504380"/>
            <a:ext cx="10940635" cy="4400820"/>
          </a:xfrm>
        </p:spPr>
        <p:txBody>
          <a:bodyPr/>
          <a:lstStyle/>
          <a:p>
            <a:pPr marL="562970" lvl="1" indent="-285737">
              <a:buFont typeface="Arial" panose="020B0604020202020204" pitchFamily="34" charset="0"/>
              <a:buChar char="•"/>
            </a:pPr>
            <a:r>
              <a:rPr lang="nl-NL" sz="2911" dirty="0">
                <a:latin typeface="+mj-lt"/>
                <a:cs typeface="Arial" panose="020B0604020202020204" pitchFamily="34" charset="0"/>
              </a:rPr>
              <a:t>Gezond en veilig voedsel (ketenaanpak, verduurzaming (gezondere) voedselproductie)</a:t>
            </a:r>
          </a:p>
          <a:p>
            <a:pPr marL="277233" lvl="1"/>
            <a:endParaRPr lang="nl-NL" sz="2911" dirty="0">
              <a:latin typeface="+mj-lt"/>
              <a:cs typeface="Arial" panose="020B0604020202020204" pitchFamily="34" charset="0"/>
            </a:endParaRPr>
          </a:p>
          <a:p>
            <a:pPr marL="562970" lvl="1" indent="-285737">
              <a:buFont typeface="Arial" panose="020B0604020202020204" pitchFamily="34" charset="0"/>
              <a:buChar char="•"/>
            </a:pPr>
            <a:r>
              <a:rPr lang="nl-NL" sz="2911" dirty="0">
                <a:latin typeface="+mj-lt"/>
                <a:cs typeface="Arial" panose="020B0604020202020204" pitchFamily="34" charset="0"/>
              </a:rPr>
              <a:t>Alternatieve teelten en bio-</a:t>
            </a:r>
            <a:r>
              <a:rPr lang="nl-NL" sz="2911" dirty="0" err="1">
                <a:latin typeface="+mj-lt"/>
                <a:cs typeface="Arial" panose="020B0604020202020204" pitchFamily="34" charset="0"/>
              </a:rPr>
              <a:t>based</a:t>
            </a:r>
            <a:r>
              <a:rPr lang="nl-NL" sz="2911" dirty="0">
                <a:latin typeface="+mj-lt"/>
                <a:cs typeface="Arial" panose="020B0604020202020204" pitchFamily="34" charset="0"/>
              </a:rPr>
              <a:t> grondstoffen, inclusief duurzaam gebruik van reststromen uit voedselproductieprocessen</a:t>
            </a:r>
          </a:p>
          <a:p>
            <a:pPr marL="562970" lvl="1" indent="-285737">
              <a:buFont typeface="Arial" panose="020B0604020202020204" pitchFamily="34" charset="0"/>
              <a:buChar char="•"/>
            </a:pPr>
            <a:endParaRPr lang="nl-NL" sz="2911" dirty="0">
              <a:latin typeface="+mj-lt"/>
              <a:cs typeface="Arial" panose="020B0604020202020204" pitchFamily="34" charset="0"/>
            </a:endParaRPr>
          </a:p>
          <a:p>
            <a:pPr marL="562970" lvl="1" indent="-285737">
              <a:buFont typeface="Arial" panose="020B0604020202020204" pitchFamily="34" charset="0"/>
              <a:buChar char="•"/>
            </a:pPr>
            <a:r>
              <a:rPr lang="nl-NL" sz="2911" dirty="0">
                <a:latin typeface="+mj-lt"/>
                <a:cs typeface="Arial" panose="020B0604020202020204" pitchFamily="34" charset="0"/>
              </a:rPr>
              <a:t>Landbouw in balans met omgeving (zilte teelten, </a:t>
            </a:r>
            <a:br>
              <a:rPr lang="nl-NL" sz="2911" dirty="0">
                <a:latin typeface="+mj-lt"/>
                <a:cs typeface="Arial" panose="020B0604020202020204" pitchFamily="34" charset="0"/>
              </a:rPr>
            </a:br>
            <a:r>
              <a:rPr lang="nl-NL" sz="2911" dirty="0">
                <a:latin typeface="+mj-lt"/>
                <a:cs typeface="Arial" panose="020B0604020202020204" pitchFamily="34" charset="0"/>
              </a:rPr>
              <a:t>droogteresistente gewassen, kringlopen en </a:t>
            </a:r>
            <a:br>
              <a:rPr lang="nl-NL" sz="2911" dirty="0">
                <a:latin typeface="+mj-lt"/>
                <a:cs typeface="Arial" panose="020B0604020202020204" pitchFamily="34" charset="0"/>
              </a:rPr>
            </a:br>
            <a:r>
              <a:rPr lang="nl-NL" sz="2911" dirty="0">
                <a:latin typeface="+mj-lt"/>
                <a:cs typeface="Arial" panose="020B0604020202020204" pitchFamily="34" charset="0"/>
              </a:rPr>
              <a:t>bodemverbetering)</a:t>
            </a:r>
          </a:p>
          <a:p>
            <a:endParaRPr lang="nl-NL" sz="2400" dirty="0"/>
          </a:p>
        </p:txBody>
      </p:sp>
      <p:sp>
        <p:nvSpPr>
          <p:cNvPr id="4" name="Tijdelijke aanduiding voor dianummer 3"/>
          <p:cNvSpPr>
            <a:spLocks noGrp="1"/>
          </p:cNvSpPr>
          <p:nvPr>
            <p:ph type="sldNum" sz="quarter" idx="7"/>
          </p:nvPr>
        </p:nvSpPr>
        <p:spPr>
          <a:xfrm>
            <a:off x="8778053" y="6377941"/>
            <a:ext cx="2803963" cy="168059"/>
          </a:xfrm>
        </p:spPr>
        <p:txBody>
          <a:bodyPr/>
          <a:lstStyle/>
          <a:p>
            <a:pPr defTabSz="554492"/>
            <a:fld id="{B6F15528-21DE-4FAA-801E-634DDDAF4B2B}" type="slidenum">
              <a:rPr lang="nl-NL" sz="1092">
                <a:solidFill>
                  <a:prstClr val="black">
                    <a:tint val="75000"/>
                  </a:prstClr>
                </a:solidFill>
                <a:latin typeface="Calibri"/>
              </a:rPr>
              <a:pPr defTabSz="554492"/>
              <a:t>30</a:t>
            </a:fld>
            <a:endParaRPr lang="nl-NL" sz="1092">
              <a:solidFill>
                <a:prstClr val="black">
                  <a:tint val="75000"/>
                </a:prstClr>
              </a:solidFill>
              <a:latin typeface="Calibri"/>
            </a:endParaRPr>
          </a:p>
        </p:txBody>
      </p:sp>
      <p:pic>
        <p:nvPicPr>
          <p:cNvPr id="5" name="Afbeelding 4"/>
          <p:cNvPicPr>
            <a:picLocks noChangeAspect="1"/>
          </p:cNvPicPr>
          <p:nvPr/>
        </p:nvPicPr>
        <p:blipFill>
          <a:blip r:embed="rId3"/>
          <a:stretch>
            <a:fillRect/>
          </a:stretch>
        </p:blipFill>
        <p:spPr>
          <a:xfrm>
            <a:off x="9699549" y="3940839"/>
            <a:ext cx="1866769" cy="18667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Afbeelding 5">
            <a:extLst>
              <a:ext uri="{FF2B5EF4-FFF2-40B4-BE49-F238E27FC236}">
                <a16:creationId xmlns:a16="http://schemas.microsoft.com/office/drawing/2014/main" id="{2872D130-D8BD-B0FD-0FF1-B8A9885DEFA6}"/>
              </a:ext>
            </a:extLst>
          </p:cNvPr>
          <p:cNvPicPr>
            <a:picLocks noChangeAspect="1"/>
          </p:cNvPicPr>
          <p:nvPr/>
        </p:nvPicPr>
        <p:blipFill>
          <a:blip r:embed="rId4"/>
          <a:stretch>
            <a:fillRect/>
          </a:stretch>
        </p:blipFill>
        <p:spPr>
          <a:xfrm>
            <a:off x="10331575" y="6073776"/>
            <a:ext cx="1867871" cy="778280"/>
          </a:xfrm>
          <a:prstGeom prst="rect">
            <a:avLst/>
          </a:prstGeom>
        </p:spPr>
      </p:pic>
      <p:pic>
        <p:nvPicPr>
          <p:cNvPr id="7" name="Afbeelding 6" descr="Afbeelding met Lettertype, Graphics, grafische vormgeving, logo&#10;&#10;Automatisch gegenereerde beschrijving">
            <a:extLst>
              <a:ext uri="{FF2B5EF4-FFF2-40B4-BE49-F238E27FC236}">
                <a16:creationId xmlns:a16="http://schemas.microsoft.com/office/drawing/2014/main" id="{90C7A890-7144-D00F-E8DB-1F5FE13128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2370" y="6117543"/>
            <a:ext cx="742317" cy="742317"/>
          </a:xfrm>
          <a:prstGeom prst="rect">
            <a:avLst/>
          </a:prstGeom>
        </p:spPr>
      </p:pic>
      <p:pic>
        <p:nvPicPr>
          <p:cNvPr id="8" name="Afbeelding 7" descr="Afbeelding met tekst, schermopname&#10;&#10;Automatisch gegenereerde beschrijving">
            <a:extLst>
              <a:ext uri="{FF2B5EF4-FFF2-40B4-BE49-F238E27FC236}">
                <a16:creationId xmlns:a16="http://schemas.microsoft.com/office/drawing/2014/main" id="{60DFED24-1FCA-1314-CE8A-B3CFEC72B4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258" t="42848" r="20074" b="41639"/>
          <a:stretch/>
        </p:blipFill>
        <p:spPr>
          <a:xfrm>
            <a:off x="7160941" y="6176214"/>
            <a:ext cx="2094543" cy="573404"/>
          </a:xfrm>
          <a:prstGeom prst="rect">
            <a:avLst/>
          </a:prstGeom>
        </p:spPr>
      </p:pic>
    </p:spTree>
    <p:extLst>
      <p:ext uri="{BB962C8B-B14F-4D97-AF65-F5344CB8AC3E}">
        <p14:creationId xmlns:p14="http://schemas.microsoft.com/office/powerpoint/2010/main" val="1738607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BC1A71-CAE4-0B5E-2532-C348031DAE5D}"/>
              </a:ext>
            </a:extLst>
          </p:cNvPr>
          <p:cNvSpPr>
            <a:spLocks noGrp="1"/>
          </p:cNvSpPr>
          <p:nvPr>
            <p:ph type="title"/>
          </p:nvPr>
        </p:nvSpPr>
        <p:spPr/>
        <p:txBody>
          <a:bodyPr/>
          <a:lstStyle/>
          <a:p>
            <a:r>
              <a:rPr lang="nl-NL" dirty="0"/>
              <a:t>Zeeland in Stroomversnelling </a:t>
            </a:r>
          </a:p>
        </p:txBody>
      </p:sp>
      <p:sp>
        <p:nvSpPr>
          <p:cNvPr id="3" name="Tijdelijke aanduiding voor tekst 2">
            <a:extLst>
              <a:ext uri="{FF2B5EF4-FFF2-40B4-BE49-F238E27FC236}">
                <a16:creationId xmlns:a16="http://schemas.microsoft.com/office/drawing/2014/main" id="{A08F9920-D153-AE40-4B53-CD758298641B}"/>
              </a:ext>
            </a:extLst>
          </p:cNvPr>
          <p:cNvSpPr>
            <a:spLocks noGrp="1"/>
          </p:cNvSpPr>
          <p:nvPr>
            <p:ph type="body" idx="1"/>
          </p:nvPr>
        </p:nvSpPr>
        <p:spPr>
          <a:xfrm>
            <a:off x="625683" y="1504243"/>
            <a:ext cx="10940635" cy="5033686"/>
          </a:xfrm>
        </p:spPr>
        <p:txBody>
          <a:bodyPr/>
          <a:lstStyle/>
          <a:p>
            <a:r>
              <a:rPr lang="nl-NL" sz="2426" b="1" kern="1200" dirty="0"/>
              <a:t>Eerst volgende openstelling: </a:t>
            </a:r>
          </a:p>
          <a:p>
            <a:pPr marL="277246" indent="-277246">
              <a:buFont typeface="Arial" panose="020B0604020202020204" pitchFamily="34" charset="0"/>
              <a:buChar char="•"/>
            </a:pPr>
            <a:r>
              <a:rPr lang="nl-NL" sz="2426" kern="1200" dirty="0"/>
              <a:t>10 mei 2024 09.00 t/m 13 september 2024 17.00</a:t>
            </a:r>
          </a:p>
          <a:p>
            <a:pPr marL="277246" indent="-277246">
              <a:buFont typeface="Arial" panose="020B0604020202020204" pitchFamily="34" charset="0"/>
              <a:buChar char="•"/>
            </a:pPr>
            <a:r>
              <a:rPr lang="nl-NL" sz="2426" kern="1200" dirty="0"/>
              <a:t>Haalbaarheidsonderzoeken</a:t>
            </a:r>
          </a:p>
          <a:p>
            <a:pPr marL="831738" lvl="2" indent="-277246">
              <a:buFont typeface="Arial" panose="020B0604020202020204" pitchFamily="34" charset="0"/>
              <a:buChar char="•"/>
            </a:pPr>
            <a:r>
              <a:rPr lang="nl-NL" sz="2426" kern="1200" dirty="0"/>
              <a:t>Subsidiepercentage subsidie per project minimaal € 10.000 en maximaal </a:t>
            </a:r>
          </a:p>
          <a:p>
            <a:pPr lvl="2"/>
            <a:r>
              <a:rPr lang="nl-NL" sz="2426" kern="1200" dirty="0"/>
              <a:t>€ 50.000</a:t>
            </a:r>
          </a:p>
          <a:p>
            <a:pPr marL="831738" lvl="2" indent="-277246">
              <a:buFont typeface="Arial" panose="020B0604020202020204" pitchFamily="34" charset="0"/>
              <a:buChar char="•"/>
            </a:pPr>
            <a:r>
              <a:rPr lang="nl-NL" sz="2426" kern="1200" dirty="0"/>
              <a:t>Subsidieplafond: € 200.000</a:t>
            </a:r>
          </a:p>
          <a:p>
            <a:pPr marL="277246" indent="-277246">
              <a:buFont typeface="Arial" panose="020B0604020202020204" pitchFamily="34" charset="0"/>
              <a:buChar char="•"/>
            </a:pPr>
            <a:r>
              <a:rPr lang="nl-NL" sz="2426" kern="1200" dirty="0"/>
              <a:t>Demonstratieprojecten </a:t>
            </a:r>
          </a:p>
          <a:p>
            <a:pPr marL="831738" lvl="2" indent="-277246">
              <a:buFont typeface="Arial" panose="020B0604020202020204" pitchFamily="34" charset="0"/>
              <a:buChar char="•"/>
            </a:pPr>
            <a:r>
              <a:rPr lang="nl-NL" sz="2426" kern="1200" dirty="0"/>
              <a:t>Subsidiepercentage subsidie per project maximaal € 200.000</a:t>
            </a:r>
          </a:p>
          <a:p>
            <a:pPr marL="831738" lvl="2" indent="-277246">
              <a:buFont typeface="Arial" panose="020B0604020202020204" pitchFamily="34" charset="0"/>
              <a:buChar char="•"/>
            </a:pPr>
            <a:r>
              <a:rPr lang="nl-NL" sz="2426" kern="1200" dirty="0"/>
              <a:t>Subsidieplafond: € 800.000</a:t>
            </a:r>
          </a:p>
          <a:p>
            <a:endParaRPr lang="nl-NL" sz="2426" kern="1200" dirty="0"/>
          </a:p>
          <a:p>
            <a:r>
              <a:rPr lang="nl-NL" sz="2426" kern="1200" dirty="0"/>
              <a:t>Heeft u vragen of interesse? Neem contact op met Yvonne Braamse van Impuls Zeeland </a:t>
            </a:r>
          </a:p>
          <a:p>
            <a:r>
              <a:rPr lang="nl-NL" sz="2426" kern="1200" dirty="0">
                <a:hlinkClick r:id="rId2"/>
              </a:rPr>
              <a:t>yvonnebraamse@impulszeeland.nl</a:t>
            </a:r>
            <a:r>
              <a:rPr lang="nl-NL" sz="2426" kern="1200" dirty="0"/>
              <a:t> </a:t>
            </a:r>
          </a:p>
          <a:p>
            <a:endParaRPr lang="nl-NL" dirty="0"/>
          </a:p>
          <a:p>
            <a:endParaRPr lang="nl-NL" dirty="0"/>
          </a:p>
        </p:txBody>
      </p:sp>
      <p:pic>
        <p:nvPicPr>
          <p:cNvPr id="5" name="Afbeelding 4">
            <a:extLst>
              <a:ext uri="{FF2B5EF4-FFF2-40B4-BE49-F238E27FC236}">
                <a16:creationId xmlns:a16="http://schemas.microsoft.com/office/drawing/2014/main" id="{48EADE2A-6978-D7C7-48F2-319754F26F72}"/>
              </a:ext>
            </a:extLst>
          </p:cNvPr>
          <p:cNvPicPr>
            <a:picLocks noChangeAspect="1"/>
          </p:cNvPicPr>
          <p:nvPr/>
        </p:nvPicPr>
        <p:blipFill>
          <a:blip r:embed="rId3"/>
          <a:stretch>
            <a:fillRect/>
          </a:stretch>
        </p:blipFill>
        <p:spPr>
          <a:xfrm>
            <a:off x="10331575" y="6073776"/>
            <a:ext cx="1867871" cy="778280"/>
          </a:xfrm>
          <a:prstGeom prst="rect">
            <a:avLst/>
          </a:prstGeom>
        </p:spPr>
      </p:pic>
      <p:pic>
        <p:nvPicPr>
          <p:cNvPr id="6" name="Afbeelding 5" descr="Afbeelding met Lettertype, Graphics, grafische vormgeving, logo&#10;&#10;Automatisch gegenereerde beschrijving">
            <a:extLst>
              <a:ext uri="{FF2B5EF4-FFF2-40B4-BE49-F238E27FC236}">
                <a16:creationId xmlns:a16="http://schemas.microsoft.com/office/drawing/2014/main" id="{30072ED6-C617-3125-5625-135ACC200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2370" y="6117543"/>
            <a:ext cx="742317" cy="742317"/>
          </a:xfrm>
          <a:prstGeom prst="rect">
            <a:avLst/>
          </a:prstGeom>
        </p:spPr>
      </p:pic>
      <p:pic>
        <p:nvPicPr>
          <p:cNvPr id="7" name="Afbeelding 6" descr="Afbeelding met tekst, schermopname&#10;&#10;Automatisch gegenereerde beschrijving">
            <a:extLst>
              <a:ext uri="{FF2B5EF4-FFF2-40B4-BE49-F238E27FC236}">
                <a16:creationId xmlns:a16="http://schemas.microsoft.com/office/drawing/2014/main" id="{767082F7-4FF3-CA59-D96A-5A4327436C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258" t="42848" r="20074" b="41639"/>
          <a:stretch/>
        </p:blipFill>
        <p:spPr>
          <a:xfrm>
            <a:off x="7160941" y="6176214"/>
            <a:ext cx="2094543" cy="573404"/>
          </a:xfrm>
          <a:prstGeom prst="rect">
            <a:avLst/>
          </a:prstGeom>
        </p:spPr>
      </p:pic>
    </p:spTree>
    <p:extLst>
      <p:ext uri="{BB962C8B-B14F-4D97-AF65-F5344CB8AC3E}">
        <p14:creationId xmlns:p14="http://schemas.microsoft.com/office/powerpoint/2010/main" val="1777635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05E63-C5B5-1D40-F582-7C8908307E79}"/>
              </a:ext>
            </a:extLst>
          </p:cNvPr>
          <p:cNvSpPr>
            <a:spLocks noGrp="1"/>
          </p:cNvSpPr>
          <p:nvPr>
            <p:ph type="title"/>
          </p:nvPr>
        </p:nvSpPr>
        <p:spPr/>
        <p:txBody>
          <a:bodyPr/>
          <a:lstStyle/>
          <a:p>
            <a:r>
              <a:rPr lang="nl-NL" dirty="0"/>
              <a:t>Waarvoor kan je bij ons terecht?</a:t>
            </a:r>
          </a:p>
        </p:txBody>
      </p:sp>
      <p:sp>
        <p:nvSpPr>
          <p:cNvPr id="3" name="Tijdelijke aanduiding voor tekst 2">
            <a:extLst>
              <a:ext uri="{FF2B5EF4-FFF2-40B4-BE49-F238E27FC236}">
                <a16:creationId xmlns:a16="http://schemas.microsoft.com/office/drawing/2014/main" id="{41D2EC7B-8813-8F04-3351-9369E718D9F5}"/>
              </a:ext>
            </a:extLst>
          </p:cNvPr>
          <p:cNvSpPr>
            <a:spLocks noGrp="1"/>
          </p:cNvSpPr>
          <p:nvPr>
            <p:ph type="body" idx="1"/>
          </p:nvPr>
        </p:nvSpPr>
        <p:spPr>
          <a:xfrm>
            <a:off x="506789" y="1900700"/>
            <a:ext cx="10940635" cy="3300904"/>
          </a:xfrm>
        </p:spPr>
        <p:txBody>
          <a:bodyPr/>
          <a:lstStyle/>
          <a:p>
            <a:pPr marL="415869" indent="-415869">
              <a:buFont typeface="Arial" panose="020B0604020202020204" pitchFamily="34" charset="0"/>
              <a:buChar char="•"/>
            </a:pPr>
            <a:r>
              <a:rPr lang="nl-NL" sz="3275" dirty="0"/>
              <a:t>Informatie over </a:t>
            </a:r>
            <a:r>
              <a:rPr lang="nl-NL" sz="3275" dirty="0">
                <a:hlinkClick r:id="rId2"/>
              </a:rPr>
              <a:t>subsidiemogelijkheden voor jouw idee</a:t>
            </a:r>
            <a:endParaRPr lang="nl-NL" sz="3275" dirty="0"/>
          </a:p>
          <a:p>
            <a:pPr marL="415869" indent="-415869">
              <a:buFont typeface="Arial" panose="020B0604020202020204" pitchFamily="34" charset="0"/>
              <a:buChar char="•"/>
            </a:pPr>
            <a:r>
              <a:rPr lang="nl-NL" sz="3275" dirty="0"/>
              <a:t>Meedenken over de verdere uitwerking van jouw projectidee </a:t>
            </a:r>
          </a:p>
          <a:p>
            <a:pPr marL="415869" indent="-415869">
              <a:buFont typeface="Arial" panose="020B0604020202020204" pitchFamily="34" charset="0"/>
              <a:buChar char="•"/>
            </a:pPr>
            <a:r>
              <a:rPr lang="nl-NL" sz="3275" dirty="0"/>
              <a:t>Bij de zoektocht naar (Europese) partners voor jouw project</a:t>
            </a:r>
          </a:p>
          <a:p>
            <a:pPr marL="415869" indent="-415869">
              <a:buFont typeface="Arial" panose="020B0604020202020204" pitchFamily="34" charset="0"/>
              <a:buChar char="•"/>
            </a:pPr>
            <a:endParaRPr lang="nl-NL" sz="3275" dirty="0"/>
          </a:p>
          <a:p>
            <a:pPr marL="415869" indent="-415869">
              <a:buFont typeface="Arial" panose="020B0604020202020204" pitchFamily="34" charset="0"/>
              <a:buChar char="•"/>
            </a:pPr>
            <a:r>
              <a:rPr lang="nl-NL" sz="3275" dirty="0"/>
              <a:t>Blijf op de hoogte via </a:t>
            </a:r>
            <a:r>
              <a:rPr lang="nl-NL" sz="3275" dirty="0">
                <a:hlinkClick r:id="rId3"/>
              </a:rPr>
              <a:t>de Europa nieuwsbrief</a:t>
            </a:r>
            <a:endParaRPr lang="nl-NL" sz="3275" dirty="0"/>
          </a:p>
          <a:p>
            <a:pPr marL="415869" indent="-415869">
              <a:buFont typeface="Arial" panose="020B0604020202020204" pitchFamily="34" charset="0"/>
              <a:buChar char="•"/>
            </a:pPr>
            <a:endParaRPr lang="nl-NL" sz="3275" dirty="0"/>
          </a:p>
          <a:p>
            <a:endParaRPr lang="nl-NL" dirty="0"/>
          </a:p>
        </p:txBody>
      </p:sp>
      <p:pic>
        <p:nvPicPr>
          <p:cNvPr id="5" name="Afbeelding 4">
            <a:extLst>
              <a:ext uri="{FF2B5EF4-FFF2-40B4-BE49-F238E27FC236}">
                <a16:creationId xmlns:a16="http://schemas.microsoft.com/office/drawing/2014/main" id="{DBFEB36C-26A1-D83D-9447-CEEEACA37F96}"/>
              </a:ext>
            </a:extLst>
          </p:cNvPr>
          <p:cNvPicPr>
            <a:picLocks noChangeAspect="1"/>
          </p:cNvPicPr>
          <p:nvPr/>
        </p:nvPicPr>
        <p:blipFill>
          <a:blip r:embed="rId4"/>
          <a:stretch>
            <a:fillRect/>
          </a:stretch>
        </p:blipFill>
        <p:spPr>
          <a:xfrm>
            <a:off x="6449752" y="6078488"/>
            <a:ext cx="5116565" cy="598905"/>
          </a:xfrm>
          <a:prstGeom prst="rect">
            <a:avLst/>
          </a:prstGeom>
        </p:spPr>
      </p:pic>
    </p:spTree>
    <p:extLst>
      <p:ext uri="{BB962C8B-B14F-4D97-AF65-F5344CB8AC3E}">
        <p14:creationId xmlns:p14="http://schemas.microsoft.com/office/powerpoint/2010/main" val="2022794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kstvak 2"/>
          <p:cNvSpPr txBox="1"/>
          <p:nvPr/>
        </p:nvSpPr>
        <p:spPr>
          <a:xfrm>
            <a:off x="464381" y="911650"/>
            <a:ext cx="3653333" cy="260392"/>
          </a:xfrm>
          <a:prstGeom prst="rect">
            <a:avLst/>
          </a:prstGeom>
          <a:noFill/>
          <a:ln w="76200">
            <a:solidFill>
              <a:schemeClr val="bg1"/>
            </a:solidFill>
          </a:ln>
        </p:spPr>
        <p:txBody>
          <a:bodyPr wrap="square" rtlCol="0">
            <a:spAutoFit/>
          </a:bodyPr>
          <a:lstStyle/>
          <a:p>
            <a:pPr defTabSz="554492">
              <a:defRPr/>
            </a:pPr>
            <a:endParaRPr lang="nl-NL" sz="1092" dirty="0">
              <a:solidFill>
                <a:prstClr val="black"/>
              </a:solidFill>
              <a:latin typeface="Calibri"/>
            </a:endParaRPr>
          </a:p>
        </p:txBody>
      </p:sp>
      <p:pic>
        <p:nvPicPr>
          <p:cNvPr id="7" name="Afbeelding 6">
            <a:extLst>
              <a:ext uri="{FF2B5EF4-FFF2-40B4-BE49-F238E27FC236}">
                <a16:creationId xmlns:a16="http://schemas.microsoft.com/office/drawing/2014/main" id="{4780DB79-CE1E-6E4F-8674-7FBBC0534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2" y="481"/>
            <a:ext cx="12191144" cy="6857519"/>
          </a:xfrm>
          <a:prstGeom prst="rect">
            <a:avLst/>
          </a:prstGeom>
        </p:spPr>
      </p:pic>
      <p:pic>
        <p:nvPicPr>
          <p:cNvPr id="8" name="Afbeelding 7">
            <a:extLst>
              <a:ext uri="{FF2B5EF4-FFF2-40B4-BE49-F238E27FC236}">
                <a16:creationId xmlns:a16="http://schemas.microsoft.com/office/drawing/2014/main" id="{1AE5850C-3BB5-E340-BD2C-B822CCB513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4359" y="6284588"/>
            <a:ext cx="1008869" cy="308052"/>
          </a:xfrm>
          <a:prstGeom prst="rect">
            <a:avLst/>
          </a:prstGeom>
        </p:spPr>
      </p:pic>
      <p:sp>
        <p:nvSpPr>
          <p:cNvPr id="6" name="Tekstvak 5"/>
          <p:cNvSpPr txBox="1"/>
          <p:nvPr/>
        </p:nvSpPr>
        <p:spPr>
          <a:xfrm>
            <a:off x="6270663" y="276585"/>
            <a:ext cx="5152554" cy="876202"/>
          </a:xfrm>
          <a:prstGeom prst="rect">
            <a:avLst/>
          </a:prstGeom>
          <a:noFill/>
        </p:spPr>
        <p:txBody>
          <a:bodyPr wrap="square" rtlCol="0">
            <a:spAutoFit/>
          </a:bodyPr>
          <a:lstStyle/>
          <a:p>
            <a:pPr marL="277246" indent="-277246" defTabSz="554492">
              <a:buFont typeface="Arial" panose="020B0604020202020204" pitchFamily="34" charset="0"/>
              <a:buChar char="•"/>
              <a:defRPr/>
            </a:pPr>
            <a:r>
              <a:rPr lang="nl-NL" sz="1698" dirty="0">
                <a:solidFill>
                  <a:prstClr val="white"/>
                </a:solidFill>
                <a:latin typeface="Arial" panose="020B0604020202020204" pitchFamily="34" charset="0"/>
                <a:cs typeface="Arial" panose="020B0604020202020204" pitchFamily="34" charset="0"/>
                <a:hlinkClick r:id="rId4"/>
              </a:rPr>
              <a:t>www.toekomstglb.nl</a:t>
            </a:r>
            <a:endParaRPr lang="nl-NL" sz="1698" dirty="0">
              <a:solidFill>
                <a:prstClr val="white"/>
              </a:solidFill>
              <a:latin typeface="Arial" panose="020B0604020202020204" pitchFamily="34" charset="0"/>
              <a:cs typeface="Arial" panose="020B0604020202020204" pitchFamily="34" charset="0"/>
            </a:endParaRPr>
          </a:p>
          <a:p>
            <a:pPr marL="277246" indent="-277246" defTabSz="554492">
              <a:buFont typeface="Arial" panose="020B0604020202020204" pitchFamily="34" charset="0"/>
              <a:buChar char="•"/>
              <a:defRPr/>
            </a:pPr>
            <a:r>
              <a:rPr lang="nl-NL" sz="1698" dirty="0">
                <a:solidFill>
                  <a:prstClr val="white"/>
                </a:solidFill>
                <a:latin typeface="Arial" panose="020B0604020202020204" pitchFamily="34" charset="0"/>
                <a:cs typeface="Arial" panose="020B0604020202020204" pitchFamily="34" charset="0"/>
                <a:hlinkClick r:id="rId5"/>
              </a:rPr>
              <a:t>www.zeeland.nl</a:t>
            </a:r>
            <a:endParaRPr lang="nl-NL" sz="1698" dirty="0">
              <a:solidFill>
                <a:prstClr val="white"/>
              </a:solidFill>
              <a:latin typeface="Arial" panose="020B0604020202020204" pitchFamily="34" charset="0"/>
              <a:cs typeface="Arial" panose="020B0604020202020204" pitchFamily="34" charset="0"/>
            </a:endParaRPr>
          </a:p>
          <a:p>
            <a:pPr marL="277246" indent="-277246" defTabSz="554492">
              <a:buFont typeface="Arial" panose="020B0604020202020204" pitchFamily="34" charset="0"/>
              <a:buChar char="•"/>
              <a:defRPr/>
            </a:pPr>
            <a:r>
              <a:rPr lang="nl-NL" sz="1698" dirty="0">
                <a:solidFill>
                  <a:prstClr val="white"/>
                </a:solidFill>
                <a:latin typeface="Arial" panose="020B0604020202020204" pitchFamily="34" charset="0"/>
                <a:cs typeface="Arial" panose="020B0604020202020204" pitchFamily="34" charset="0"/>
                <a:hlinkClick r:id="rId6"/>
              </a:rPr>
              <a:t>www.rvo.nl</a:t>
            </a:r>
            <a:endParaRPr lang="nl-NL" sz="1698" dirty="0">
              <a:solidFill>
                <a:prstClr val="white"/>
              </a:solidFill>
              <a:latin typeface="Arial" panose="020B0604020202020204" pitchFamily="34" charset="0"/>
              <a:cs typeface="Arial" panose="020B0604020202020204" pitchFamily="34" charset="0"/>
            </a:endParaRPr>
          </a:p>
        </p:txBody>
      </p:sp>
      <p:pic>
        <p:nvPicPr>
          <p:cNvPr id="11" name="Afbeelding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666" y="1463827"/>
            <a:ext cx="1148098" cy="1091859"/>
          </a:xfrm>
          <a:prstGeom prst="rect">
            <a:avLst/>
          </a:prstGeom>
        </p:spPr>
      </p:pic>
      <p:pic>
        <p:nvPicPr>
          <p:cNvPr id="15" name="Afbeelding 14"/>
          <p:cNvPicPr>
            <a:picLocks noChangeAspect="1"/>
          </p:cNvPicPr>
          <p:nvPr/>
        </p:nvPicPr>
        <p:blipFill>
          <a:blip r:embed="rId8"/>
          <a:stretch>
            <a:fillRect/>
          </a:stretch>
        </p:blipFill>
        <p:spPr>
          <a:xfrm>
            <a:off x="717332" y="2716482"/>
            <a:ext cx="1135432" cy="1135432"/>
          </a:xfrm>
          <a:prstGeom prst="rect">
            <a:avLst/>
          </a:prstGeom>
        </p:spPr>
      </p:pic>
      <p:sp>
        <p:nvSpPr>
          <p:cNvPr id="16" name="Rechthoek 15"/>
          <p:cNvSpPr/>
          <p:nvPr/>
        </p:nvSpPr>
        <p:spPr>
          <a:xfrm>
            <a:off x="2002142" y="3057874"/>
            <a:ext cx="2298450" cy="465640"/>
          </a:xfrm>
          <a:prstGeom prst="rect">
            <a:avLst/>
          </a:prstGeom>
        </p:spPr>
        <p:txBody>
          <a:bodyPr wrap="none">
            <a:spAutoFit/>
          </a:bodyPr>
          <a:lstStyle/>
          <a:p>
            <a:pPr defTabSz="554492">
              <a:defRPr/>
            </a:pPr>
            <a:r>
              <a:rPr lang="nl-NL" sz="1213" dirty="0">
                <a:solidFill>
                  <a:prstClr val="white"/>
                </a:solidFill>
                <a:latin typeface="Calibri"/>
              </a:rPr>
              <a:t>Jos Strobbe, Landbouw algemeen</a:t>
            </a:r>
          </a:p>
          <a:p>
            <a:pPr defTabSz="554492">
              <a:defRPr/>
            </a:pPr>
            <a:r>
              <a:rPr lang="nl-NL" sz="1213" dirty="0">
                <a:solidFill>
                  <a:prstClr val="white"/>
                </a:solidFill>
                <a:latin typeface="Calibri"/>
              </a:rPr>
              <a:t>jei.strobbe@zeeland.nl</a:t>
            </a:r>
          </a:p>
        </p:txBody>
      </p:sp>
      <p:pic>
        <p:nvPicPr>
          <p:cNvPr id="18" name="Afbeelding 17"/>
          <p:cNvPicPr>
            <a:picLocks noChangeAspect="1"/>
          </p:cNvPicPr>
          <p:nvPr/>
        </p:nvPicPr>
        <p:blipFill rotWithShape="1">
          <a:blip r:embed="rId9"/>
          <a:srcRect r="34160"/>
          <a:stretch/>
        </p:blipFill>
        <p:spPr>
          <a:xfrm>
            <a:off x="6329888" y="2359124"/>
            <a:ext cx="2735381" cy="2591994"/>
          </a:xfrm>
          <a:prstGeom prst="rect">
            <a:avLst/>
          </a:prstGeom>
        </p:spPr>
      </p:pic>
      <p:pic>
        <p:nvPicPr>
          <p:cNvPr id="17" name="Afbeelding 16"/>
          <p:cNvPicPr>
            <a:picLocks noChangeAspect="1"/>
          </p:cNvPicPr>
          <p:nvPr/>
        </p:nvPicPr>
        <p:blipFill rotWithShape="1">
          <a:blip r:embed="rId10">
            <a:extLst>
              <a:ext uri="{28A0092B-C50C-407E-A947-70E740481C1C}">
                <a14:useLocalDpi xmlns:a14="http://schemas.microsoft.com/office/drawing/2010/main" val="0"/>
              </a:ext>
            </a:extLst>
          </a:blip>
          <a:srcRect t="7157" r="8333" b="20681"/>
          <a:stretch/>
        </p:blipFill>
        <p:spPr>
          <a:xfrm>
            <a:off x="6488992" y="3734660"/>
            <a:ext cx="1047977" cy="1060690"/>
          </a:xfrm>
          <a:prstGeom prst="rect">
            <a:avLst/>
          </a:prstGeom>
        </p:spPr>
      </p:pic>
      <p:sp>
        <p:nvSpPr>
          <p:cNvPr id="19" name="Rechthoek 18"/>
          <p:cNvSpPr/>
          <p:nvPr/>
        </p:nvSpPr>
        <p:spPr>
          <a:xfrm>
            <a:off x="2040978" y="1730142"/>
            <a:ext cx="1756828" cy="465640"/>
          </a:xfrm>
          <a:prstGeom prst="rect">
            <a:avLst/>
          </a:prstGeom>
        </p:spPr>
        <p:txBody>
          <a:bodyPr wrap="none">
            <a:spAutoFit/>
          </a:bodyPr>
          <a:lstStyle/>
          <a:p>
            <a:pPr defTabSz="554492">
              <a:defRPr/>
            </a:pPr>
            <a:r>
              <a:rPr lang="nl-NL" sz="1213" dirty="0">
                <a:solidFill>
                  <a:prstClr val="white"/>
                </a:solidFill>
                <a:latin typeface="Calibri"/>
              </a:rPr>
              <a:t>Karien van Veggel, </a:t>
            </a:r>
            <a:r>
              <a:rPr lang="nl-NL" sz="1213" dirty="0" err="1">
                <a:solidFill>
                  <a:prstClr val="white"/>
                </a:solidFill>
                <a:latin typeface="Calibri"/>
              </a:rPr>
              <a:t>ANLb</a:t>
            </a:r>
            <a:endParaRPr lang="nl-NL" sz="1213" dirty="0">
              <a:solidFill>
                <a:prstClr val="white"/>
              </a:solidFill>
              <a:latin typeface="Calibri"/>
            </a:endParaRPr>
          </a:p>
          <a:p>
            <a:pPr defTabSz="554492">
              <a:defRPr/>
            </a:pPr>
            <a:r>
              <a:rPr lang="nl-NL" sz="1213" dirty="0">
                <a:solidFill>
                  <a:prstClr val="white"/>
                </a:solidFill>
                <a:latin typeface="Calibri"/>
              </a:rPr>
              <a:t>cgm.v.veggel@zeeland.nl</a:t>
            </a:r>
          </a:p>
        </p:txBody>
      </p:sp>
      <p:sp>
        <p:nvSpPr>
          <p:cNvPr id="20" name="Rechthoek 19"/>
          <p:cNvSpPr/>
          <p:nvPr/>
        </p:nvSpPr>
        <p:spPr>
          <a:xfrm>
            <a:off x="6274247" y="1730142"/>
            <a:ext cx="4865870" cy="3898760"/>
          </a:xfrm>
          <a:prstGeom prst="rect">
            <a:avLst/>
          </a:prstGeom>
        </p:spPr>
        <p:txBody>
          <a:bodyPr wrap="square">
            <a:spAutoFit/>
          </a:bodyPr>
          <a:lstStyle/>
          <a:p>
            <a:pPr defTabSz="554492">
              <a:defRPr/>
            </a:pPr>
            <a:r>
              <a:rPr lang="nl-NL" sz="1455" b="1" dirty="0">
                <a:solidFill>
                  <a:prstClr val="white"/>
                </a:solidFill>
                <a:latin typeface="Calibri"/>
              </a:rPr>
              <a:t>NSP-subsidieteam</a:t>
            </a:r>
          </a:p>
          <a:p>
            <a:pPr defTabSz="554492">
              <a:defRPr/>
            </a:pPr>
            <a:endParaRPr lang="nl-NL" sz="1455" b="1" dirty="0">
              <a:solidFill>
                <a:prstClr val="white"/>
              </a:solidFill>
              <a:latin typeface="Calibri"/>
            </a:endParaRPr>
          </a:p>
          <a:p>
            <a:pPr defTabSz="554492">
              <a:defRPr/>
            </a:pPr>
            <a:endParaRPr lang="nl-NL" sz="1455" dirty="0">
              <a:solidFill>
                <a:prstClr val="white"/>
              </a:solidFill>
              <a:latin typeface="Calibri"/>
            </a:endParaRPr>
          </a:p>
          <a:p>
            <a:pPr defTabSz="554492">
              <a:defRPr/>
            </a:pPr>
            <a:endParaRPr lang="nl-NL" sz="1455" dirty="0">
              <a:solidFill>
                <a:prstClr val="white"/>
              </a:solidFill>
              <a:latin typeface="Calibri"/>
            </a:endParaRPr>
          </a:p>
          <a:p>
            <a:pPr defTabSz="554492">
              <a:defRPr/>
            </a:pPr>
            <a:endParaRPr lang="nl-NL" sz="1455" dirty="0">
              <a:solidFill>
                <a:prstClr val="white"/>
              </a:solidFill>
              <a:latin typeface="Calibri"/>
            </a:endParaRPr>
          </a:p>
          <a:p>
            <a:pPr defTabSz="554492">
              <a:defRPr/>
            </a:pPr>
            <a:endParaRPr lang="nl-NL" sz="1455" dirty="0">
              <a:solidFill>
                <a:prstClr val="white"/>
              </a:solidFill>
              <a:latin typeface="Calibri"/>
            </a:endParaRPr>
          </a:p>
          <a:p>
            <a:pPr defTabSz="554492">
              <a:defRPr/>
            </a:pPr>
            <a:endParaRPr lang="nl-NL" sz="1455" dirty="0">
              <a:solidFill>
                <a:prstClr val="white"/>
              </a:solidFill>
              <a:latin typeface="Calibri"/>
            </a:endParaRPr>
          </a:p>
          <a:p>
            <a:pPr defTabSz="554492">
              <a:defRPr/>
            </a:pPr>
            <a:endParaRPr lang="nl-NL" sz="1455" dirty="0">
              <a:solidFill>
                <a:prstClr val="white"/>
              </a:solidFill>
              <a:latin typeface="Calibri"/>
            </a:endParaRPr>
          </a:p>
          <a:p>
            <a:pPr defTabSz="554492">
              <a:defRPr/>
            </a:pPr>
            <a:endParaRPr lang="nl-NL" sz="1455" dirty="0">
              <a:solidFill>
                <a:prstClr val="white"/>
              </a:solidFill>
              <a:latin typeface="Calibri"/>
            </a:endParaRPr>
          </a:p>
          <a:p>
            <a:pPr defTabSz="554492">
              <a:defRPr/>
            </a:pPr>
            <a:endParaRPr lang="nl-NL" sz="1455" dirty="0">
              <a:solidFill>
                <a:prstClr val="white"/>
              </a:solidFill>
              <a:latin typeface="Calibri"/>
            </a:endParaRPr>
          </a:p>
          <a:p>
            <a:pPr defTabSz="554492">
              <a:defRPr/>
            </a:pPr>
            <a:endParaRPr lang="nl-NL" sz="1455" dirty="0">
              <a:solidFill>
                <a:prstClr val="white"/>
              </a:solidFill>
              <a:latin typeface="Calibri"/>
            </a:endParaRPr>
          </a:p>
          <a:p>
            <a:pPr defTabSz="554492">
              <a:defRPr/>
            </a:pPr>
            <a:endParaRPr lang="nl-NL" sz="1455" dirty="0">
              <a:solidFill>
                <a:prstClr val="white"/>
              </a:solidFill>
              <a:latin typeface="Calibri"/>
            </a:endParaRPr>
          </a:p>
          <a:p>
            <a:pPr defTabSz="554492">
              <a:defRPr/>
            </a:pPr>
            <a:endParaRPr lang="nl-NL" sz="1455" dirty="0">
              <a:solidFill>
                <a:prstClr val="white"/>
              </a:solidFill>
              <a:latin typeface="Calibri"/>
            </a:endParaRPr>
          </a:p>
          <a:p>
            <a:pPr defTabSz="554492">
              <a:defRPr/>
            </a:pPr>
            <a:endParaRPr lang="nl-NL" sz="1455" dirty="0">
              <a:solidFill>
                <a:prstClr val="white"/>
              </a:solidFill>
              <a:latin typeface="Calibri"/>
            </a:endParaRPr>
          </a:p>
          <a:p>
            <a:pPr defTabSz="554492">
              <a:defRPr/>
            </a:pPr>
            <a:endParaRPr lang="nl-NL" sz="1455" dirty="0">
              <a:solidFill>
                <a:prstClr val="white"/>
              </a:solidFill>
              <a:latin typeface="Calibri"/>
            </a:endParaRPr>
          </a:p>
          <a:p>
            <a:pPr defTabSz="554492">
              <a:defRPr/>
            </a:pPr>
            <a:r>
              <a:rPr lang="nl-NL" sz="1455" dirty="0">
                <a:solidFill>
                  <a:prstClr val="white"/>
                </a:solidFill>
                <a:latin typeface="Calibri"/>
                <a:hlinkClick r:id="rId11"/>
              </a:rPr>
              <a:t>nsp@zeeland.nl</a:t>
            </a:r>
            <a:r>
              <a:rPr lang="nl-NL" sz="1455" dirty="0">
                <a:solidFill>
                  <a:prstClr val="white"/>
                </a:solidFill>
                <a:latin typeface="Calibri"/>
              </a:rPr>
              <a:t> (NSP-openstellingen)</a:t>
            </a:r>
          </a:p>
          <a:p>
            <a:pPr defTabSz="554492">
              <a:defRPr/>
            </a:pPr>
            <a:r>
              <a:rPr lang="nl-NL" sz="1455" dirty="0">
                <a:solidFill>
                  <a:prstClr val="white"/>
                </a:solidFill>
                <a:latin typeface="Calibri"/>
                <a:hlinkClick r:id="rId12"/>
              </a:rPr>
              <a:t>Europaloket@zeeland.nl</a:t>
            </a:r>
            <a:r>
              <a:rPr lang="nl-NL" sz="1455" dirty="0">
                <a:solidFill>
                  <a:prstClr val="white"/>
                </a:solidFill>
                <a:latin typeface="Calibri"/>
              </a:rPr>
              <a:t> (overige Europese subsidies)</a:t>
            </a:r>
          </a:p>
        </p:txBody>
      </p:sp>
      <p:sp>
        <p:nvSpPr>
          <p:cNvPr id="22" name="Rechthoek 21"/>
          <p:cNvSpPr/>
          <p:nvPr/>
        </p:nvSpPr>
        <p:spPr>
          <a:xfrm>
            <a:off x="1431480" y="276586"/>
            <a:ext cx="2463303" cy="596317"/>
          </a:xfrm>
          <a:prstGeom prst="rect">
            <a:avLst/>
          </a:prstGeom>
        </p:spPr>
        <p:txBody>
          <a:bodyPr wrap="none">
            <a:spAutoFit/>
          </a:bodyPr>
          <a:lstStyle/>
          <a:p>
            <a:pPr algn="ctr" defTabSz="554492">
              <a:defRPr/>
            </a:pPr>
            <a:r>
              <a:rPr lang="nl-NL" sz="3275" dirty="0">
                <a:solidFill>
                  <a:prstClr val="white"/>
                </a:solidFill>
                <a:latin typeface="PF Din Stencil Medium" panose="02000606000000020004" pitchFamily="50" charset="0"/>
              </a:rPr>
              <a:t>Meer weten?</a:t>
            </a:r>
            <a:endParaRPr lang="nl-NL" sz="2668" dirty="0">
              <a:solidFill>
                <a:prstClr val="white"/>
              </a:solidFill>
              <a:latin typeface="Calibri"/>
            </a:endParaRPr>
          </a:p>
        </p:txBody>
      </p:sp>
      <p:sp>
        <p:nvSpPr>
          <p:cNvPr id="13" name="Tekstvak 12"/>
          <p:cNvSpPr txBox="1"/>
          <p:nvPr/>
        </p:nvSpPr>
        <p:spPr>
          <a:xfrm>
            <a:off x="701011" y="1119139"/>
            <a:ext cx="4259681" cy="316240"/>
          </a:xfrm>
          <a:prstGeom prst="rect">
            <a:avLst/>
          </a:prstGeom>
          <a:noFill/>
        </p:spPr>
        <p:txBody>
          <a:bodyPr wrap="square" rtlCol="0">
            <a:spAutoFit/>
          </a:bodyPr>
          <a:lstStyle/>
          <a:p>
            <a:pPr defTabSz="554492">
              <a:defRPr/>
            </a:pPr>
            <a:r>
              <a:rPr lang="nl-NL" sz="1455" b="1" dirty="0">
                <a:solidFill>
                  <a:prstClr val="white"/>
                </a:solidFill>
                <a:latin typeface="Calibri"/>
              </a:rPr>
              <a:t>Landbouwbeleid en Agrarisch natuurbeheer</a:t>
            </a:r>
            <a:endParaRPr lang="nl-NL" sz="1455" b="1" dirty="0">
              <a:solidFill>
                <a:prstClr val="black"/>
              </a:solidFill>
              <a:latin typeface="Calibri"/>
            </a:endParaRPr>
          </a:p>
        </p:txBody>
      </p:sp>
      <p:pic>
        <p:nvPicPr>
          <p:cNvPr id="2" name="Afbeelding 1"/>
          <p:cNvPicPr>
            <a:picLocks noChangeAspect="1"/>
          </p:cNvPicPr>
          <p:nvPr/>
        </p:nvPicPr>
        <p:blipFill>
          <a:blip r:embed="rId13"/>
          <a:stretch>
            <a:fillRect/>
          </a:stretch>
        </p:blipFill>
        <p:spPr>
          <a:xfrm>
            <a:off x="6352123" y="2409649"/>
            <a:ext cx="1344402" cy="1244480"/>
          </a:xfrm>
          <a:prstGeom prst="rect">
            <a:avLst/>
          </a:prstGeom>
        </p:spPr>
      </p:pic>
      <p:pic>
        <p:nvPicPr>
          <p:cNvPr id="5" name="Afbeelding 4"/>
          <p:cNvPicPr>
            <a:picLocks noChangeAspect="1"/>
          </p:cNvPicPr>
          <p:nvPr/>
        </p:nvPicPr>
        <p:blipFill>
          <a:blip r:embed="rId14"/>
          <a:stretch>
            <a:fillRect/>
          </a:stretch>
        </p:blipFill>
        <p:spPr>
          <a:xfrm>
            <a:off x="6488992" y="3734660"/>
            <a:ext cx="1105638" cy="1090697"/>
          </a:xfrm>
          <a:prstGeom prst="rect">
            <a:avLst/>
          </a:prstGeom>
        </p:spPr>
      </p:pic>
      <p:pic>
        <p:nvPicPr>
          <p:cNvPr id="4" name="Afbeelding 3">
            <a:extLst>
              <a:ext uri="{FF2B5EF4-FFF2-40B4-BE49-F238E27FC236}">
                <a16:creationId xmlns:a16="http://schemas.microsoft.com/office/drawing/2014/main" id="{A958D86C-BA13-55ED-3BA9-B6C84AB0BC4E}"/>
              </a:ext>
            </a:extLst>
          </p:cNvPr>
          <p:cNvPicPr>
            <a:picLocks noChangeAspect="1"/>
          </p:cNvPicPr>
          <p:nvPr/>
        </p:nvPicPr>
        <p:blipFill>
          <a:blip r:embed="rId15"/>
          <a:stretch>
            <a:fillRect/>
          </a:stretch>
        </p:blipFill>
        <p:spPr>
          <a:xfrm>
            <a:off x="7753733" y="3654129"/>
            <a:ext cx="1160839" cy="1228392"/>
          </a:xfrm>
          <a:prstGeom prst="rect">
            <a:avLst/>
          </a:prstGeom>
        </p:spPr>
      </p:pic>
    </p:spTree>
    <p:extLst>
      <p:ext uri="{BB962C8B-B14F-4D97-AF65-F5344CB8AC3E}">
        <p14:creationId xmlns:p14="http://schemas.microsoft.com/office/powerpoint/2010/main" val="1659113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FF29FE9-BE79-0C6E-BFB2-87E08D7760DD}"/>
              </a:ext>
            </a:extLst>
          </p:cNvPr>
          <p:cNvPicPr>
            <a:picLocks noChangeAspect="1"/>
          </p:cNvPicPr>
          <p:nvPr/>
        </p:nvPicPr>
        <p:blipFill rotWithShape="1">
          <a:blip r:embed="rId2"/>
          <a:srcRect t="1158" r="1129" b="1945"/>
          <a:stretch/>
        </p:blipFill>
        <p:spPr>
          <a:xfrm>
            <a:off x="-1195977" y="-647700"/>
            <a:ext cx="10555877" cy="8343900"/>
          </a:xfrm>
          <a:prstGeom prst="rect">
            <a:avLst/>
          </a:prstGeom>
        </p:spPr>
      </p:pic>
      <p:sp>
        <p:nvSpPr>
          <p:cNvPr id="2051" name="Titel 1"/>
          <p:cNvSpPr>
            <a:spLocks noGrp="1"/>
          </p:cNvSpPr>
          <p:nvPr>
            <p:ph type="ctrTitle"/>
          </p:nvPr>
        </p:nvSpPr>
        <p:spPr>
          <a:xfrm>
            <a:off x="1515616" y="2708920"/>
            <a:ext cx="9160768" cy="1440160"/>
          </a:xfrm>
        </p:spPr>
        <p:txBody>
          <a:bodyPr/>
          <a:lstStyle/>
          <a:p>
            <a:r>
              <a:rPr lang="nl-NL" sz="5400" dirty="0" err="1"/>
              <a:t>Kimo</a:t>
            </a:r>
            <a:r>
              <a:rPr lang="nl-NL" sz="5400" dirty="0"/>
              <a:t> van den Berg</a:t>
            </a:r>
            <a:br>
              <a:rPr lang="nl-NL" dirty="0"/>
            </a:br>
            <a:r>
              <a:rPr lang="nl-NL" dirty="0"/>
              <a:t>Gemeente Schouwen-Duiveland</a:t>
            </a:r>
            <a:endParaRPr lang="nl-NL" altLang="nl-NL" b="1" dirty="0">
              <a:solidFill>
                <a:srgbClr val="0099CC"/>
              </a:solidFill>
              <a:latin typeface="Source Sans Pro" pitchFamily="34" charset="0"/>
              <a:ea typeface="Source Sans Pro" pitchFamily="34" charset="0"/>
              <a:cs typeface="Source Sans Pro" pitchFamily="34" charset="0"/>
            </a:endParaRPr>
          </a:p>
        </p:txBody>
      </p:sp>
    </p:spTree>
    <p:extLst>
      <p:ext uri="{BB962C8B-B14F-4D97-AF65-F5344CB8AC3E}">
        <p14:creationId xmlns:p14="http://schemas.microsoft.com/office/powerpoint/2010/main" val="505907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490617AC-FDFE-36ED-693E-5479BCB440A3}"/>
              </a:ext>
            </a:extLst>
          </p:cNvPr>
          <p:cNvSpPr>
            <a:spLocks noGrp="1" noChangeArrowheads="1"/>
          </p:cNvSpPr>
          <p:nvPr>
            <p:ph type="title"/>
          </p:nvPr>
        </p:nvSpPr>
        <p:spPr bwMode="auto">
          <a:xfrm>
            <a:off x="0" y="2173865"/>
            <a:ext cx="12168188" cy="40522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nl-NL" altLang="nl-NL" dirty="0"/>
              <a:t>Beleidsregels waterbassins bouwwerken zijnde buiten bouwvlak (concept)</a:t>
            </a:r>
            <a:br>
              <a:rPr lang="nl-NL" altLang="nl-NL" dirty="0"/>
            </a:br>
            <a:br>
              <a:rPr lang="nl-NL" altLang="nl-NL" dirty="0"/>
            </a:br>
            <a:r>
              <a:rPr lang="nl-NL" altLang="nl-NL" sz="2400" dirty="0"/>
              <a:t>Gemeente Schouwen-Duiveland </a:t>
            </a:r>
            <a:br>
              <a:rPr lang="nl-NL" altLang="nl-NL" sz="2400" dirty="0"/>
            </a:br>
            <a:r>
              <a:rPr lang="nl-NL" altLang="nl-NL" sz="2400" dirty="0"/>
              <a:t> </a:t>
            </a:r>
            <a:br>
              <a:rPr lang="nl-NL" altLang="nl-NL" sz="2400" dirty="0"/>
            </a:br>
            <a:r>
              <a:rPr lang="nl-NL" altLang="nl-NL" sz="2000" dirty="0"/>
              <a:t>Kimo van den Berg – Sr. Beleidsmedewerker Ruimtelijke Ordening</a:t>
            </a:r>
            <a:br>
              <a:rPr lang="nl-NL" altLang="nl-NL" sz="2000" dirty="0"/>
            </a:br>
            <a:br>
              <a:rPr lang="nl-NL" altLang="nl-NL" sz="2000" dirty="0"/>
            </a:br>
            <a:r>
              <a:rPr lang="nl-NL" altLang="nl-NL" sz="2000" dirty="0"/>
              <a:t>8 juli 2024 </a:t>
            </a:r>
            <a:endParaRPr lang="nl-NL" altLang="nl-NL" sz="2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885178-C56A-6F8D-20D0-45956975B039}"/>
              </a:ext>
            </a:extLst>
          </p:cNvPr>
          <p:cNvSpPr>
            <a:spLocks noGrp="1"/>
          </p:cNvSpPr>
          <p:nvPr>
            <p:ph type="ctrTitle"/>
          </p:nvPr>
        </p:nvSpPr>
        <p:spPr>
          <a:xfrm>
            <a:off x="4038600" y="106363"/>
            <a:ext cx="8153400" cy="701675"/>
          </a:xfrm>
        </p:spPr>
        <p:txBody>
          <a:bodyPr/>
          <a:lstStyle/>
          <a:p>
            <a:pPr fontAlgn="auto">
              <a:spcAft>
                <a:spcPts val="0"/>
              </a:spcAft>
              <a:defRPr/>
            </a:pPr>
            <a:r>
              <a:rPr lang="nl-NL" dirty="0"/>
              <a:t>Waarom beleidsregels?</a:t>
            </a:r>
          </a:p>
        </p:txBody>
      </p:sp>
      <p:sp>
        <p:nvSpPr>
          <p:cNvPr id="7171" name="Ondertitel 2">
            <a:extLst>
              <a:ext uri="{FF2B5EF4-FFF2-40B4-BE49-F238E27FC236}">
                <a16:creationId xmlns:a16="http://schemas.microsoft.com/office/drawing/2014/main" id="{4829AF00-EDCA-6ADA-0AC2-43D49D16A02E}"/>
              </a:ext>
            </a:extLst>
          </p:cNvPr>
          <p:cNvSpPr>
            <a:spLocks noGrp="1" noChangeArrowheads="1"/>
          </p:cNvSpPr>
          <p:nvPr>
            <p:ph type="subTitle" idx="1"/>
          </p:nvPr>
        </p:nvSpPr>
        <p:spPr bwMode="auto">
          <a:xfrm>
            <a:off x="4038600" y="914400"/>
            <a:ext cx="8153400" cy="428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endParaRPr lang="nl-NL" altLang="nl-NL"/>
          </a:p>
        </p:txBody>
      </p:sp>
      <p:sp>
        <p:nvSpPr>
          <p:cNvPr id="7172" name="Tijdelijke aanduiding voor inhoud 3">
            <a:extLst>
              <a:ext uri="{FF2B5EF4-FFF2-40B4-BE49-F238E27FC236}">
                <a16:creationId xmlns:a16="http://schemas.microsoft.com/office/drawing/2014/main" id="{D325520F-ABEA-2C6E-4B4F-77EB200993FA}"/>
              </a:ext>
            </a:extLst>
          </p:cNvPr>
          <p:cNvSpPr>
            <a:spLocks noGrp="1" noChangeArrowheads="1"/>
          </p:cNvSpPr>
          <p:nvPr>
            <p:ph idx="10"/>
          </p:nvPr>
        </p:nvSpPr>
        <p:spPr bwMode="auto">
          <a:xfrm>
            <a:off x="4038600" y="1665288"/>
            <a:ext cx="8153400" cy="390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L="342900" indent="-342900">
              <a:buFont typeface="Arial" panose="020B0604020202020204" pitchFamily="34" charset="0"/>
              <a:buChar char="•"/>
            </a:pPr>
            <a:r>
              <a:rPr lang="nl-NL" altLang="nl-NL" dirty="0"/>
              <a:t>Opgave vergroten van de zoetwaterbeschikbaarheid.</a:t>
            </a:r>
          </a:p>
          <a:p>
            <a:pPr marL="342900" indent="-342900">
              <a:buFont typeface="Arial" panose="020B0604020202020204" pitchFamily="34" charset="0"/>
              <a:buChar char="•"/>
            </a:pPr>
            <a:endParaRPr lang="nl-NL" altLang="nl-NL" dirty="0"/>
          </a:p>
          <a:p>
            <a:pPr marL="342900" indent="-342900">
              <a:buFont typeface="Arial" panose="020B0604020202020204" pitchFamily="34" charset="0"/>
              <a:buChar char="•"/>
            </a:pPr>
            <a:r>
              <a:rPr lang="nl-NL" altLang="nl-NL" dirty="0"/>
              <a:t>Waterbassins kunnen bouwwerken zijn door kabels en leidingen en verbinding met de grond. </a:t>
            </a:r>
          </a:p>
          <a:p>
            <a:pPr marL="342900" indent="-342900">
              <a:buFont typeface="Arial" panose="020B0604020202020204" pitchFamily="34" charset="0"/>
              <a:buChar char="•"/>
            </a:pPr>
            <a:endParaRPr lang="nl-NL" altLang="nl-NL" dirty="0"/>
          </a:p>
          <a:p>
            <a:pPr marL="342900" indent="-342900">
              <a:buFont typeface="Arial" panose="020B0604020202020204" pitchFamily="34" charset="0"/>
              <a:buChar char="•"/>
            </a:pPr>
            <a:r>
              <a:rPr lang="nl-NL" altLang="nl-NL" dirty="0"/>
              <a:t>Vanuit omgevingsplan (voorheen bestemmingsplan) bouwwerken buiten bouwvlak niet toegestaan.</a:t>
            </a:r>
          </a:p>
          <a:p>
            <a:endParaRPr lang="nl-NL" altLang="nl-NL" dirty="0"/>
          </a:p>
          <a:p>
            <a:pPr marL="342900" indent="-342900">
              <a:buFont typeface="Arial" panose="020B0604020202020204" pitchFamily="34" charset="0"/>
              <a:buChar char="•"/>
            </a:pPr>
            <a:r>
              <a:rPr lang="nl-NL" altLang="nl-NL" dirty="0"/>
              <a:t>Waterbassins buiten bouwvlak toestaan door aanvullende eisen te stellen aan situering, gebruik en landschappelijke inpassing.</a:t>
            </a:r>
          </a:p>
        </p:txBody>
      </p:sp>
      <p:sp>
        <p:nvSpPr>
          <p:cNvPr id="7173" name="Tijdelijke aanduiding voor inhoud 4">
            <a:extLst>
              <a:ext uri="{FF2B5EF4-FFF2-40B4-BE49-F238E27FC236}">
                <a16:creationId xmlns:a16="http://schemas.microsoft.com/office/drawing/2014/main" id="{52D9A20C-7237-B1F9-5654-ACB8754B019E}"/>
              </a:ext>
            </a:extLst>
          </p:cNvPr>
          <p:cNvSpPr>
            <a:spLocks noGrp="1" noChangeArrowheads="1"/>
          </p:cNvSpPr>
          <p:nvPr>
            <p:ph sz="half" idx="2"/>
          </p:nvPr>
        </p:nvSpPr>
        <p:spPr bwMode="auto">
          <a:xfrm>
            <a:off x="0" y="1285875"/>
            <a:ext cx="4032250" cy="72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endParaRPr lang="nl-NL" altLang="nl-NL"/>
          </a:p>
        </p:txBody>
      </p:sp>
      <p:sp>
        <p:nvSpPr>
          <p:cNvPr id="7174" name="Tijdelijke aanduiding voor afbeelding 5">
            <a:extLst>
              <a:ext uri="{FF2B5EF4-FFF2-40B4-BE49-F238E27FC236}">
                <a16:creationId xmlns:a16="http://schemas.microsoft.com/office/drawing/2014/main" id="{53694161-191C-9BB6-7141-54799C8648E6}"/>
              </a:ext>
            </a:extLst>
          </p:cNvPr>
          <p:cNvSpPr>
            <a:spLocks noGrp="1" noChangeArrowheads="1"/>
          </p:cNvSpPr>
          <p:nvPr>
            <p:ph type="pic" idx="11"/>
          </p:nvPr>
        </p:nvSpPr>
        <p:spPr bwMode="auto">
          <a:xfrm>
            <a:off x="58738" y="3178175"/>
            <a:ext cx="3959225"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4934A-E0CC-EF0A-79B1-3DAE0CF22E4D}"/>
              </a:ext>
            </a:extLst>
          </p:cNvPr>
          <p:cNvSpPr>
            <a:spLocks noGrp="1"/>
          </p:cNvSpPr>
          <p:nvPr>
            <p:ph type="ctrTitle"/>
          </p:nvPr>
        </p:nvSpPr>
        <p:spPr/>
        <p:txBody>
          <a:bodyPr/>
          <a:lstStyle/>
          <a:p>
            <a:r>
              <a:rPr lang="nl-NL" dirty="0"/>
              <a:t>Huidig beleid</a:t>
            </a:r>
          </a:p>
        </p:txBody>
      </p:sp>
      <p:sp>
        <p:nvSpPr>
          <p:cNvPr id="3" name="Ondertitel 2">
            <a:extLst>
              <a:ext uri="{FF2B5EF4-FFF2-40B4-BE49-F238E27FC236}">
                <a16:creationId xmlns:a16="http://schemas.microsoft.com/office/drawing/2014/main" id="{242C46BB-7A1A-C5AE-06D3-FC494D3CD625}"/>
              </a:ext>
            </a:extLst>
          </p:cNvPr>
          <p:cNvSpPr>
            <a:spLocks noGrp="1"/>
          </p:cNvSpPr>
          <p:nvPr>
            <p:ph type="subTitle" idx="1"/>
          </p:nvPr>
        </p:nvSpPr>
        <p:spPr/>
        <p:txBody>
          <a:bodyPr/>
          <a:lstStyle/>
          <a:p>
            <a:endParaRPr lang="nl-NL"/>
          </a:p>
        </p:txBody>
      </p:sp>
      <p:sp>
        <p:nvSpPr>
          <p:cNvPr id="4" name="Tijdelijke aanduiding voor inhoud 3">
            <a:extLst>
              <a:ext uri="{FF2B5EF4-FFF2-40B4-BE49-F238E27FC236}">
                <a16:creationId xmlns:a16="http://schemas.microsoft.com/office/drawing/2014/main" id="{268F8F71-8CF4-4A8B-9F12-D0E37971600B}"/>
              </a:ext>
            </a:extLst>
          </p:cNvPr>
          <p:cNvSpPr>
            <a:spLocks noGrp="1"/>
          </p:cNvSpPr>
          <p:nvPr>
            <p:ph idx="10"/>
          </p:nvPr>
        </p:nvSpPr>
        <p:spPr>
          <a:xfrm>
            <a:off x="4038600" y="1665514"/>
            <a:ext cx="8153400" cy="2544286"/>
          </a:xfrm>
        </p:spPr>
        <p:txBody>
          <a:bodyPr/>
          <a:lstStyle/>
          <a:p>
            <a:pPr marL="342900" indent="-342900">
              <a:buFont typeface="Arial" panose="020B0604020202020204" pitchFamily="34" charset="0"/>
              <a:buChar char="•"/>
            </a:pPr>
            <a:r>
              <a:rPr lang="nl-NL" dirty="0"/>
              <a:t>Provinciale Omgevingsverordening bevat een instructieregel ten aanzien van waterbassins.</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Handreiking “Landschappelijke inpassing zoetwaterbassins Zeeland”.</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Landschappelijk raamwerk voor initiatieven in buitengebied.</a:t>
            </a:r>
          </a:p>
        </p:txBody>
      </p:sp>
      <p:sp>
        <p:nvSpPr>
          <p:cNvPr id="5" name="Tijdelijke aanduiding voor inhoud 4">
            <a:extLst>
              <a:ext uri="{FF2B5EF4-FFF2-40B4-BE49-F238E27FC236}">
                <a16:creationId xmlns:a16="http://schemas.microsoft.com/office/drawing/2014/main" id="{6E8A0FB4-87FA-EA71-776A-FF3E04DDB159}"/>
              </a:ext>
            </a:extLst>
          </p:cNvPr>
          <p:cNvSpPr>
            <a:spLocks noGrp="1"/>
          </p:cNvSpPr>
          <p:nvPr>
            <p:ph sz="half" idx="2"/>
          </p:nvPr>
        </p:nvSpPr>
        <p:spPr/>
        <p:txBody>
          <a:bodyPr/>
          <a:lstStyle/>
          <a:p>
            <a:endParaRPr lang="nl-NL"/>
          </a:p>
        </p:txBody>
      </p:sp>
      <p:sp>
        <p:nvSpPr>
          <p:cNvPr id="6" name="Tijdelijke aanduiding voor afbeelding 5">
            <a:extLst>
              <a:ext uri="{FF2B5EF4-FFF2-40B4-BE49-F238E27FC236}">
                <a16:creationId xmlns:a16="http://schemas.microsoft.com/office/drawing/2014/main" id="{54AB12F8-8C37-0E1A-A6D8-206472168D47}"/>
              </a:ext>
            </a:extLst>
          </p:cNvPr>
          <p:cNvSpPr>
            <a:spLocks noGrp="1"/>
          </p:cNvSpPr>
          <p:nvPr>
            <p:ph type="pic" idx="11"/>
          </p:nvPr>
        </p:nvSpPr>
        <p:spPr/>
        <p:txBody>
          <a:bodyPr/>
          <a:lstStyle/>
          <a:p>
            <a:endParaRPr lang="nl-NL"/>
          </a:p>
        </p:txBody>
      </p:sp>
      <p:pic>
        <p:nvPicPr>
          <p:cNvPr id="8" name="Afbeelding 7">
            <a:extLst>
              <a:ext uri="{FF2B5EF4-FFF2-40B4-BE49-F238E27FC236}">
                <a16:creationId xmlns:a16="http://schemas.microsoft.com/office/drawing/2014/main" id="{9951B1B2-4280-F854-72F6-FB7A11FB2844}"/>
              </a:ext>
            </a:extLst>
          </p:cNvPr>
          <p:cNvPicPr>
            <a:picLocks noChangeAspect="1"/>
          </p:cNvPicPr>
          <p:nvPr/>
        </p:nvPicPr>
        <p:blipFill>
          <a:blip r:embed="rId2"/>
          <a:stretch>
            <a:fillRect/>
          </a:stretch>
        </p:blipFill>
        <p:spPr>
          <a:xfrm>
            <a:off x="8289420" y="4199812"/>
            <a:ext cx="3844523" cy="2551853"/>
          </a:xfrm>
          <a:prstGeom prst="rect">
            <a:avLst/>
          </a:prstGeom>
        </p:spPr>
      </p:pic>
      <p:pic>
        <p:nvPicPr>
          <p:cNvPr id="10" name="Afbeelding 9">
            <a:extLst>
              <a:ext uri="{FF2B5EF4-FFF2-40B4-BE49-F238E27FC236}">
                <a16:creationId xmlns:a16="http://schemas.microsoft.com/office/drawing/2014/main" id="{EA54F7B5-92A5-B585-B858-70E0AE94D2C5}"/>
              </a:ext>
            </a:extLst>
          </p:cNvPr>
          <p:cNvPicPr>
            <a:picLocks noChangeAspect="1"/>
          </p:cNvPicPr>
          <p:nvPr/>
        </p:nvPicPr>
        <p:blipFill>
          <a:blip r:embed="rId3"/>
          <a:stretch>
            <a:fillRect/>
          </a:stretch>
        </p:blipFill>
        <p:spPr>
          <a:xfrm>
            <a:off x="333170" y="1665514"/>
            <a:ext cx="3409772" cy="4840964"/>
          </a:xfrm>
          <a:prstGeom prst="rect">
            <a:avLst/>
          </a:prstGeom>
        </p:spPr>
      </p:pic>
    </p:spTree>
    <p:extLst>
      <p:ext uri="{BB962C8B-B14F-4D97-AF65-F5344CB8AC3E}">
        <p14:creationId xmlns:p14="http://schemas.microsoft.com/office/powerpoint/2010/main" val="2728466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41264-CE0C-7ECC-4B72-219C070EB8D7}"/>
              </a:ext>
            </a:extLst>
          </p:cNvPr>
          <p:cNvSpPr>
            <a:spLocks noGrp="1"/>
          </p:cNvSpPr>
          <p:nvPr>
            <p:ph type="ctrTitle"/>
          </p:nvPr>
        </p:nvSpPr>
        <p:spPr/>
        <p:txBody>
          <a:bodyPr/>
          <a:lstStyle/>
          <a:p>
            <a:r>
              <a:rPr lang="nl-NL" dirty="0"/>
              <a:t>Beleidsregels waterbassins</a:t>
            </a:r>
          </a:p>
        </p:txBody>
      </p:sp>
      <p:sp>
        <p:nvSpPr>
          <p:cNvPr id="3" name="Ondertitel 2">
            <a:extLst>
              <a:ext uri="{FF2B5EF4-FFF2-40B4-BE49-F238E27FC236}">
                <a16:creationId xmlns:a16="http://schemas.microsoft.com/office/drawing/2014/main" id="{B98316BD-DE41-5B6F-9E7F-8CAA9E0CC54F}"/>
              </a:ext>
            </a:extLst>
          </p:cNvPr>
          <p:cNvSpPr>
            <a:spLocks noGrp="1"/>
          </p:cNvSpPr>
          <p:nvPr>
            <p:ph type="subTitle" idx="1"/>
          </p:nvPr>
        </p:nvSpPr>
        <p:spPr/>
        <p:txBody>
          <a:bodyPr/>
          <a:lstStyle/>
          <a:p>
            <a:r>
              <a:rPr lang="nl-NL" b="1" dirty="0"/>
              <a:t>Situering</a:t>
            </a:r>
          </a:p>
        </p:txBody>
      </p:sp>
      <p:sp>
        <p:nvSpPr>
          <p:cNvPr id="4" name="Tijdelijke aanduiding voor inhoud 3">
            <a:extLst>
              <a:ext uri="{FF2B5EF4-FFF2-40B4-BE49-F238E27FC236}">
                <a16:creationId xmlns:a16="http://schemas.microsoft.com/office/drawing/2014/main" id="{4AAF11F5-1D12-D00C-E9E4-7DA4D690ABD4}"/>
              </a:ext>
            </a:extLst>
          </p:cNvPr>
          <p:cNvSpPr>
            <a:spLocks noGrp="1"/>
          </p:cNvSpPr>
          <p:nvPr>
            <p:ph idx="10"/>
          </p:nvPr>
        </p:nvSpPr>
        <p:spPr>
          <a:xfrm>
            <a:off x="4038600" y="1665514"/>
            <a:ext cx="8153400" cy="4996240"/>
          </a:xfrm>
        </p:spPr>
        <p:txBody>
          <a:bodyPr/>
          <a:lstStyle/>
          <a:p>
            <a:pPr marL="342900" indent="-342900">
              <a:buFont typeface="Arial" panose="020B0604020202020204" pitchFamily="34" charset="0"/>
              <a:buChar char="•"/>
            </a:pPr>
            <a:r>
              <a:rPr lang="nl-NL" dirty="0"/>
              <a:t>Daar waar zoetwater beschikbaar komt, kan in principe een bassin gerealiseerd worden. </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De grootte van het waterbassin is gebaseerd op de aantoonbare hoeveelheid water dat nodig is per bedrijf.</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De afstand van het waterbassin tot percelen met woonfunctie bedraagt min. 100 meter. </a:t>
            </a:r>
          </a:p>
          <a:p>
            <a:pPr marL="1028700" lvl="1" indent="-342900"/>
            <a:r>
              <a:rPr lang="nl-NL" dirty="0"/>
              <a:t>Mogelijke overlast (muggen/stank/geluid?)</a:t>
            </a:r>
          </a:p>
          <a:p>
            <a:pPr marL="1028700" lvl="1" indent="-342900"/>
            <a:r>
              <a:rPr lang="nl-NL" dirty="0"/>
              <a:t>Deze afstand wordt vaker gehanteerd (bestemmingsplan buitengebied)</a:t>
            </a:r>
          </a:p>
          <a:p>
            <a:pPr marL="342900" indent="-342900">
              <a:buFont typeface="Arial" panose="020B0604020202020204" pitchFamily="34" charset="0"/>
              <a:buChar char="•"/>
            </a:pPr>
            <a:endParaRPr lang="nl-NL" dirty="0"/>
          </a:p>
          <a:p>
            <a:endParaRPr lang="nl-NL" dirty="0"/>
          </a:p>
          <a:p>
            <a:pPr marL="342900" indent="-342900">
              <a:buFont typeface="Arial" panose="020B0604020202020204" pitchFamily="34" charset="0"/>
              <a:buChar char="•"/>
            </a:pPr>
            <a:endParaRPr lang="nl-NL" dirty="0"/>
          </a:p>
        </p:txBody>
      </p:sp>
      <p:sp>
        <p:nvSpPr>
          <p:cNvPr id="5" name="Tijdelijke aanduiding voor inhoud 4">
            <a:extLst>
              <a:ext uri="{FF2B5EF4-FFF2-40B4-BE49-F238E27FC236}">
                <a16:creationId xmlns:a16="http://schemas.microsoft.com/office/drawing/2014/main" id="{76084D22-E3CD-85C5-14F5-0442D829385C}"/>
              </a:ext>
            </a:extLst>
          </p:cNvPr>
          <p:cNvSpPr>
            <a:spLocks noGrp="1"/>
          </p:cNvSpPr>
          <p:nvPr>
            <p:ph sz="half" idx="2"/>
          </p:nvPr>
        </p:nvSpPr>
        <p:spPr/>
        <p:txBody>
          <a:bodyPr/>
          <a:lstStyle/>
          <a:p>
            <a:endParaRPr lang="nl-NL"/>
          </a:p>
        </p:txBody>
      </p:sp>
      <p:sp>
        <p:nvSpPr>
          <p:cNvPr id="6" name="Tijdelijke aanduiding voor afbeelding 5">
            <a:extLst>
              <a:ext uri="{FF2B5EF4-FFF2-40B4-BE49-F238E27FC236}">
                <a16:creationId xmlns:a16="http://schemas.microsoft.com/office/drawing/2014/main" id="{CDB21255-1AD3-209C-40A3-123A888C031D}"/>
              </a:ext>
            </a:extLst>
          </p:cNvPr>
          <p:cNvSpPr>
            <a:spLocks noGrp="1"/>
          </p:cNvSpPr>
          <p:nvPr>
            <p:ph type="pic" idx="11"/>
          </p:nvPr>
        </p:nvSpPr>
        <p:spPr/>
        <p:txBody>
          <a:bodyPr/>
          <a:lstStyle/>
          <a:p>
            <a:endParaRPr lang="nl-NL"/>
          </a:p>
        </p:txBody>
      </p:sp>
    </p:spTree>
    <p:extLst>
      <p:ext uri="{BB962C8B-B14F-4D97-AF65-F5344CB8AC3E}">
        <p14:creationId xmlns:p14="http://schemas.microsoft.com/office/powerpoint/2010/main" val="1318237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9AAD4-EB0B-F0D0-C97C-5DADDB206F6A}"/>
              </a:ext>
            </a:extLst>
          </p:cNvPr>
          <p:cNvSpPr>
            <a:spLocks noGrp="1"/>
          </p:cNvSpPr>
          <p:nvPr>
            <p:ph type="ctrTitle"/>
          </p:nvPr>
        </p:nvSpPr>
        <p:spPr/>
        <p:txBody>
          <a:bodyPr/>
          <a:lstStyle/>
          <a:p>
            <a:r>
              <a:rPr lang="nl-NL" dirty="0"/>
              <a:t>Beleidsregels waterbassins</a:t>
            </a:r>
          </a:p>
        </p:txBody>
      </p:sp>
      <p:sp>
        <p:nvSpPr>
          <p:cNvPr id="3" name="Ondertitel 2">
            <a:extLst>
              <a:ext uri="{FF2B5EF4-FFF2-40B4-BE49-F238E27FC236}">
                <a16:creationId xmlns:a16="http://schemas.microsoft.com/office/drawing/2014/main" id="{A9D4198F-7165-6482-CDCF-97ADCB224694}"/>
              </a:ext>
            </a:extLst>
          </p:cNvPr>
          <p:cNvSpPr>
            <a:spLocks noGrp="1"/>
          </p:cNvSpPr>
          <p:nvPr>
            <p:ph type="subTitle" idx="1"/>
          </p:nvPr>
        </p:nvSpPr>
        <p:spPr/>
        <p:txBody>
          <a:bodyPr/>
          <a:lstStyle/>
          <a:p>
            <a:r>
              <a:rPr lang="nl-NL" b="1" dirty="0"/>
              <a:t>Gebruik</a:t>
            </a:r>
          </a:p>
        </p:txBody>
      </p:sp>
      <p:sp>
        <p:nvSpPr>
          <p:cNvPr id="4" name="Tijdelijke aanduiding voor inhoud 3">
            <a:extLst>
              <a:ext uri="{FF2B5EF4-FFF2-40B4-BE49-F238E27FC236}">
                <a16:creationId xmlns:a16="http://schemas.microsoft.com/office/drawing/2014/main" id="{9ADF23FA-FD1B-25B8-6179-020C6A71139F}"/>
              </a:ext>
            </a:extLst>
          </p:cNvPr>
          <p:cNvSpPr>
            <a:spLocks noGrp="1"/>
          </p:cNvSpPr>
          <p:nvPr>
            <p:ph idx="10"/>
          </p:nvPr>
        </p:nvSpPr>
        <p:spPr>
          <a:xfrm>
            <a:off x="4038600" y="1665514"/>
            <a:ext cx="8153400" cy="3908762"/>
          </a:xfrm>
        </p:spPr>
        <p:txBody>
          <a:bodyPr/>
          <a:lstStyle/>
          <a:p>
            <a:pPr marL="342900" indent="-342900">
              <a:buFont typeface="Arial" panose="020B0604020202020204" pitchFamily="34" charset="0"/>
              <a:buChar char="•"/>
            </a:pPr>
            <a:r>
              <a:rPr lang="nl-NL" dirty="0"/>
              <a:t>Water wordt gebruikt voor de percelen behorende bij het agrarisch bedrijf. </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Bij collectieve waterbassins kunnen dit meerdere percelen van verschillende agrarische bedrijven zijn. </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Het hoofddoel van het waterbassin is irrigatie van de eigen gronden zijn. </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Meervoudige ruimtegebruik heeft de voorkeur (bijvoorbeeld zonnepanelen op waterbassin).</a:t>
            </a:r>
          </a:p>
        </p:txBody>
      </p:sp>
      <p:sp>
        <p:nvSpPr>
          <p:cNvPr id="5" name="Tijdelijke aanduiding voor inhoud 4">
            <a:extLst>
              <a:ext uri="{FF2B5EF4-FFF2-40B4-BE49-F238E27FC236}">
                <a16:creationId xmlns:a16="http://schemas.microsoft.com/office/drawing/2014/main" id="{A92DFF18-BA06-37BE-A5A1-E49CF5171C2C}"/>
              </a:ext>
            </a:extLst>
          </p:cNvPr>
          <p:cNvSpPr>
            <a:spLocks noGrp="1"/>
          </p:cNvSpPr>
          <p:nvPr>
            <p:ph sz="half" idx="2"/>
          </p:nvPr>
        </p:nvSpPr>
        <p:spPr/>
        <p:txBody>
          <a:bodyPr/>
          <a:lstStyle/>
          <a:p>
            <a:endParaRPr lang="nl-NL"/>
          </a:p>
        </p:txBody>
      </p:sp>
      <p:sp>
        <p:nvSpPr>
          <p:cNvPr id="6" name="Tijdelijke aanduiding voor afbeelding 5">
            <a:extLst>
              <a:ext uri="{FF2B5EF4-FFF2-40B4-BE49-F238E27FC236}">
                <a16:creationId xmlns:a16="http://schemas.microsoft.com/office/drawing/2014/main" id="{317C8B10-9F04-93A6-8485-3765E5B85D88}"/>
              </a:ext>
            </a:extLst>
          </p:cNvPr>
          <p:cNvSpPr>
            <a:spLocks noGrp="1"/>
          </p:cNvSpPr>
          <p:nvPr>
            <p:ph type="pic" idx="11"/>
          </p:nvPr>
        </p:nvSpPr>
        <p:spPr/>
        <p:txBody>
          <a:bodyPr/>
          <a:lstStyle/>
          <a:p>
            <a:endParaRPr lang="nl-NL"/>
          </a:p>
        </p:txBody>
      </p:sp>
    </p:spTree>
    <p:extLst>
      <p:ext uri="{BB962C8B-B14F-4D97-AF65-F5344CB8AC3E}">
        <p14:creationId xmlns:p14="http://schemas.microsoft.com/office/powerpoint/2010/main" val="4272560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FF29FE9-BE79-0C6E-BFB2-87E08D7760DD}"/>
              </a:ext>
            </a:extLst>
          </p:cNvPr>
          <p:cNvPicPr>
            <a:picLocks noChangeAspect="1"/>
          </p:cNvPicPr>
          <p:nvPr/>
        </p:nvPicPr>
        <p:blipFill rotWithShape="1">
          <a:blip r:embed="rId2"/>
          <a:srcRect t="1158" r="1129" b="1945"/>
          <a:stretch/>
        </p:blipFill>
        <p:spPr>
          <a:xfrm>
            <a:off x="-1195977" y="-647700"/>
            <a:ext cx="10555877" cy="8343900"/>
          </a:xfrm>
          <a:prstGeom prst="rect">
            <a:avLst/>
          </a:prstGeom>
        </p:spPr>
      </p:pic>
      <p:sp>
        <p:nvSpPr>
          <p:cNvPr id="2051" name="Titel 1"/>
          <p:cNvSpPr>
            <a:spLocks noGrp="1"/>
          </p:cNvSpPr>
          <p:nvPr>
            <p:ph type="ctrTitle"/>
          </p:nvPr>
        </p:nvSpPr>
        <p:spPr>
          <a:xfrm>
            <a:off x="1515616" y="2708920"/>
            <a:ext cx="9160768" cy="1440160"/>
          </a:xfrm>
        </p:spPr>
        <p:txBody>
          <a:bodyPr/>
          <a:lstStyle/>
          <a:p>
            <a:r>
              <a:rPr lang="nl-NL" sz="5400" dirty="0"/>
              <a:t>Michel Carol</a:t>
            </a:r>
            <a:br>
              <a:rPr lang="nl-NL" dirty="0"/>
            </a:br>
            <a:r>
              <a:rPr lang="nl-NL" dirty="0"/>
              <a:t>AddVision</a:t>
            </a:r>
            <a:endParaRPr lang="nl-NL" altLang="nl-NL" b="1" dirty="0">
              <a:solidFill>
                <a:srgbClr val="0099CC"/>
              </a:solidFill>
              <a:latin typeface="Source Sans Pro" pitchFamily="34" charset="0"/>
              <a:ea typeface="Source Sans Pro" pitchFamily="34" charset="0"/>
              <a:cs typeface="Source Sans Pro" pitchFamily="34" charset="0"/>
            </a:endParaRPr>
          </a:p>
        </p:txBody>
      </p:sp>
    </p:spTree>
    <p:extLst>
      <p:ext uri="{BB962C8B-B14F-4D97-AF65-F5344CB8AC3E}">
        <p14:creationId xmlns:p14="http://schemas.microsoft.com/office/powerpoint/2010/main" val="367259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489A57-09C0-12CE-DA79-CAFF61FCD07A}"/>
              </a:ext>
            </a:extLst>
          </p:cNvPr>
          <p:cNvSpPr>
            <a:spLocks noGrp="1"/>
          </p:cNvSpPr>
          <p:nvPr>
            <p:ph type="ctrTitle"/>
          </p:nvPr>
        </p:nvSpPr>
        <p:spPr/>
        <p:txBody>
          <a:bodyPr/>
          <a:lstStyle/>
          <a:p>
            <a:r>
              <a:rPr lang="nl-NL" dirty="0"/>
              <a:t>Beleidsregels waterbassins</a:t>
            </a:r>
          </a:p>
        </p:txBody>
      </p:sp>
      <p:sp>
        <p:nvSpPr>
          <p:cNvPr id="3" name="Ondertitel 2">
            <a:extLst>
              <a:ext uri="{FF2B5EF4-FFF2-40B4-BE49-F238E27FC236}">
                <a16:creationId xmlns:a16="http://schemas.microsoft.com/office/drawing/2014/main" id="{C927098F-8145-94D0-660B-438B5CC31975}"/>
              </a:ext>
            </a:extLst>
          </p:cNvPr>
          <p:cNvSpPr>
            <a:spLocks noGrp="1"/>
          </p:cNvSpPr>
          <p:nvPr>
            <p:ph type="subTitle" idx="1"/>
          </p:nvPr>
        </p:nvSpPr>
        <p:spPr/>
        <p:txBody>
          <a:bodyPr/>
          <a:lstStyle/>
          <a:p>
            <a:r>
              <a:rPr lang="nl-NL" b="1" dirty="0"/>
              <a:t>Landschappelijke inpassing</a:t>
            </a:r>
          </a:p>
        </p:txBody>
      </p:sp>
      <p:sp>
        <p:nvSpPr>
          <p:cNvPr id="4" name="Tijdelijke aanduiding voor inhoud 3">
            <a:extLst>
              <a:ext uri="{FF2B5EF4-FFF2-40B4-BE49-F238E27FC236}">
                <a16:creationId xmlns:a16="http://schemas.microsoft.com/office/drawing/2014/main" id="{3626AFBF-51AB-0D76-ABA6-96F197707B36}"/>
              </a:ext>
            </a:extLst>
          </p:cNvPr>
          <p:cNvSpPr>
            <a:spLocks noGrp="1"/>
          </p:cNvSpPr>
          <p:nvPr>
            <p:ph idx="10"/>
          </p:nvPr>
        </p:nvSpPr>
        <p:spPr>
          <a:xfrm>
            <a:off x="4018056" y="1500123"/>
            <a:ext cx="8153400" cy="5357877"/>
          </a:xfrm>
        </p:spPr>
        <p:txBody>
          <a:bodyPr/>
          <a:lstStyle/>
          <a:p>
            <a:pPr marL="342900" indent="-342900">
              <a:buFont typeface="Arial" panose="020B0604020202020204" pitchFamily="34" charset="0"/>
              <a:buChar char="•"/>
            </a:pPr>
            <a:r>
              <a:rPr lang="nl-NL" dirty="0"/>
              <a:t>Aan zichtbare zijden wordt het waterbassin landschappelijk ingepast met een beplantingsstrook met een breedte van gemiddeld 5 meter OF</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Aan zichtbare zijden wordt gebruik gemaakt van flauwe taluds met een helling van 1 op 3.</a:t>
            </a:r>
          </a:p>
          <a:p>
            <a:pPr marL="1028700" lvl="1" indent="-342900"/>
            <a:r>
              <a:rPr lang="nl-NL" dirty="0"/>
              <a:t>Elke meter verticaal betekent 3 meter horizontaal.</a:t>
            </a:r>
          </a:p>
          <a:p>
            <a:pPr marL="1028700" lvl="1" indent="-342900"/>
            <a:r>
              <a:rPr lang="nl-NL" dirty="0"/>
              <a:t>Groene zijden voor landschappelijke inpassing, zodat het folie niet zichtbaar is.  </a:t>
            </a:r>
          </a:p>
          <a:p>
            <a:pPr marL="1028700" lvl="1" indent="-342900"/>
            <a:r>
              <a:rPr lang="nl-NL" dirty="0"/>
              <a:t>Minder zichtbaarheid in het veld (afstand tot weg min. 20 meter)</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De hoogte van het bassin/talud bedraagt maximaal 3 meter. </a:t>
            </a:r>
          </a:p>
          <a:p>
            <a:pPr marL="1028700" lvl="1" indent="-342900"/>
            <a:r>
              <a:rPr lang="nl-NL" dirty="0"/>
              <a:t>Hoger dan 2 meter in verband met hoge grondwaterpeil</a:t>
            </a:r>
          </a:p>
          <a:p>
            <a:pPr marL="1028700" lvl="1" indent="-342900"/>
            <a:r>
              <a:rPr lang="nl-NL" dirty="0"/>
              <a:t>Niet hoger dan 3 meter </a:t>
            </a:r>
            <a:r>
              <a:rPr lang="nl-NL" dirty="0" err="1"/>
              <a:t>ivm</a:t>
            </a:r>
            <a:r>
              <a:rPr lang="nl-NL" dirty="0"/>
              <a:t> zicht locatie in open veld </a:t>
            </a:r>
          </a:p>
        </p:txBody>
      </p:sp>
      <p:sp>
        <p:nvSpPr>
          <p:cNvPr id="5" name="Tijdelijke aanduiding voor inhoud 4">
            <a:extLst>
              <a:ext uri="{FF2B5EF4-FFF2-40B4-BE49-F238E27FC236}">
                <a16:creationId xmlns:a16="http://schemas.microsoft.com/office/drawing/2014/main" id="{C620F1C5-5B0F-3887-338B-8B87110702AB}"/>
              </a:ext>
            </a:extLst>
          </p:cNvPr>
          <p:cNvSpPr>
            <a:spLocks noGrp="1"/>
          </p:cNvSpPr>
          <p:nvPr>
            <p:ph sz="half" idx="2"/>
          </p:nvPr>
        </p:nvSpPr>
        <p:spPr/>
        <p:txBody>
          <a:bodyPr/>
          <a:lstStyle/>
          <a:p>
            <a:endParaRPr lang="nl-NL"/>
          </a:p>
        </p:txBody>
      </p:sp>
      <p:sp>
        <p:nvSpPr>
          <p:cNvPr id="6" name="Tijdelijke aanduiding voor afbeelding 5">
            <a:extLst>
              <a:ext uri="{FF2B5EF4-FFF2-40B4-BE49-F238E27FC236}">
                <a16:creationId xmlns:a16="http://schemas.microsoft.com/office/drawing/2014/main" id="{E750EE65-3E46-BB3E-79CB-AF43830F0F9D}"/>
              </a:ext>
            </a:extLst>
          </p:cNvPr>
          <p:cNvSpPr>
            <a:spLocks noGrp="1"/>
          </p:cNvSpPr>
          <p:nvPr>
            <p:ph type="pic" idx="11"/>
          </p:nvPr>
        </p:nvSpPr>
        <p:spPr/>
        <p:txBody>
          <a:bodyPr/>
          <a:lstStyle/>
          <a:p>
            <a:endParaRPr lang="nl-NL"/>
          </a:p>
        </p:txBody>
      </p:sp>
    </p:spTree>
    <p:extLst>
      <p:ext uri="{BB962C8B-B14F-4D97-AF65-F5344CB8AC3E}">
        <p14:creationId xmlns:p14="http://schemas.microsoft.com/office/powerpoint/2010/main" val="2476865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9BF19-40BA-94BF-3023-ED5176668CB8}"/>
              </a:ext>
            </a:extLst>
          </p:cNvPr>
          <p:cNvSpPr>
            <a:spLocks noGrp="1"/>
          </p:cNvSpPr>
          <p:nvPr>
            <p:ph type="ctrTitle"/>
          </p:nvPr>
        </p:nvSpPr>
        <p:spPr/>
        <p:txBody>
          <a:bodyPr/>
          <a:lstStyle/>
          <a:p>
            <a:r>
              <a:rPr lang="nl-NL" dirty="0"/>
              <a:t>Vervolg </a:t>
            </a:r>
          </a:p>
        </p:txBody>
      </p:sp>
      <p:sp>
        <p:nvSpPr>
          <p:cNvPr id="3" name="Ondertitel 2">
            <a:extLst>
              <a:ext uri="{FF2B5EF4-FFF2-40B4-BE49-F238E27FC236}">
                <a16:creationId xmlns:a16="http://schemas.microsoft.com/office/drawing/2014/main" id="{C029C191-28BB-DDDA-E806-DDA90E880B1A}"/>
              </a:ext>
            </a:extLst>
          </p:cNvPr>
          <p:cNvSpPr>
            <a:spLocks noGrp="1"/>
          </p:cNvSpPr>
          <p:nvPr>
            <p:ph type="subTitle" idx="1"/>
          </p:nvPr>
        </p:nvSpPr>
        <p:spPr/>
        <p:txBody>
          <a:bodyPr/>
          <a:lstStyle/>
          <a:p>
            <a:endParaRPr lang="nl-NL"/>
          </a:p>
        </p:txBody>
      </p:sp>
      <p:sp>
        <p:nvSpPr>
          <p:cNvPr id="4" name="Tijdelijke aanduiding voor inhoud 3">
            <a:extLst>
              <a:ext uri="{FF2B5EF4-FFF2-40B4-BE49-F238E27FC236}">
                <a16:creationId xmlns:a16="http://schemas.microsoft.com/office/drawing/2014/main" id="{BAD0E63E-8C99-1F03-61A6-AB08730AED0F}"/>
              </a:ext>
            </a:extLst>
          </p:cNvPr>
          <p:cNvSpPr>
            <a:spLocks noGrp="1"/>
          </p:cNvSpPr>
          <p:nvPr>
            <p:ph idx="10"/>
          </p:nvPr>
        </p:nvSpPr>
        <p:spPr>
          <a:xfrm>
            <a:off x="4038600" y="1665514"/>
            <a:ext cx="8153400" cy="4165243"/>
          </a:xfrm>
        </p:spPr>
        <p:txBody>
          <a:bodyPr/>
          <a:lstStyle/>
          <a:p>
            <a:pPr marL="342900" indent="-342900">
              <a:buFont typeface="Arial" panose="020B0604020202020204" pitchFamily="34" charset="0"/>
              <a:buChar char="•"/>
            </a:pPr>
            <a:r>
              <a:rPr lang="nl-NL" dirty="0"/>
              <a:t>Concept beleidsregels vastgesteld door college van B&amp;W op 16 april 2024.</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Ter inzage periode 22 april 2024 tot 2 juni 2024.</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3 zienswijzen (agrarisch, landschappelijk belang).</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Overleg indieners zienswijzen organiseren.</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Advies voor definitieve beleidsregels (incl. antwoordnotitie zienswijzen) voorleggen aan college ter besluitvorming.</a:t>
            </a:r>
          </a:p>
        </p:txBody>
      </p:sp>
      <p:sp>
        <p:nvSpPr>
          <p:cNvPr id="5" name="Tijdelijke aanduiding voor inhoud 4">
            <a:extLst>
              <a:ext uri="{FF2B5EF4-FFF2-40B4-BE49-F238E27FC236}">
                <a16:creationId xmlns:a16="http://schemas.microsoft.com/office/drawing/2014/main" id="{3EEA6EAC-C8BB-F2E5-35B3-63DFD6417D95}"/>
              </a:ext>
            </a:extLst>
          </p:cNvPr>
          <p:cNvSpPr>
            <a:spLocks noGrp="1"/>
          </p:cNvSpPr>
          <p:nvPr>
            <p:ph sz="half" idx="2"/>
          </p:nvPr>
        </p:nvSpPr>
        <p:spPr/>
        <p:txBody>
          <a:bodyPr/>
          <a:lstStyle/>
          <a:p>
            <a:endParaRPr lang="nl-NL"/>
          </a:p>
        </p:txBody>
      </p:sp>
      <p:sp>
        <p:nvSpPr>
          <p:cNvPr id="6" name="Tijdelijke aanduiding voor afbeelding 5">
            <a:extLst>
              <a:ext uri="{FF2B5EF4-FFF2-40B4-BE49-F238E27FC236}">
                <a16:creationId xmlns:a16="http://schemas.microsoft.com/office/drawing/2014/main" id="{FF8C2A35-029D-A534-7137-FC347C09F7DD}"/>
              </a:ext>
            </a:extLst>
          </p:cNvPr>
          <p:cNvSpPr>
            <a:spLocks noGrp="1"/>
          </p:cNvSpPr>
          <p:nvPr>
            <p:ph type="pic" idx="11"/>
          </p:nvPr>
        </p:nvSpPr>
        <p:spPr/>
        <p:txBody>
          <a:bodyPr/>
          <a:lstStyle/>
          <a:p>
            <a:endParaRPr lang="nl-NL"/>
          </a:p>
        </p:txBody>
      </p:sp>
    </p:spTree>
    <p:extLst>
      <p:ext uri="{BB962C8B-B14F-4D97-AF65-F5344CB8AC3E}">
        <p14:creationId xmlns:p14="http://schemas.microsoft.com/office/powerpoint/2010/main" val="174065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50D7FB-3F07-E42B-C4D4-D1F49EC9D72D}"/>
              </a:ext>
            </a:extLst>
          </p:cNvPr>
          <p:cNvSpPr>
            <a:spLocks noGrp="1"/>
          </p:cNvSpPr>
          <p:nvPr>
            <p:ph type="title"/>
          </p:nvPr>
        </p:nvSpPr>
        <p:spPr>
          <a:xfrm>
            <a:off x="12700" y="1684338"/>
            <a:ext cx="12166600" cy="673100"/>
          </a:xfrm>
        </p:spPr>
        <p:txBody>
          <a:bodyPr/>
          <a:lstStyle/>
          <a:p>
            <a:pPr fontAlgn="auto">
              <a:spcAft>
                <a:spcPts val="0"/>
              </a:spcAft>
              <a:defRPr/>
            </a:pPr>
            <a:endParaRPr lang="nl-NL"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FF29FE9-BE79-0C6E-BFB2-87E08D7760DD}"/>
              </a:ext>
            </a:extLst>
          </p:cNvPr>
          <p:cNvPicPr>
            <a:picLocks noChangeAspect="1"/>
          </p:cNvPicPr>
          <p:nvPr/>
        </p:nvPicPr>
        <p:blipFill rotWithShape="1">
          <a:blip r:embed="rId2"/>
          <a:srcRect t="1158" r="1129" b="1945"/>
          <a:stretch/>
        </p:blipFill>
        <p:spPr>
          <a:xfrm>
            <a:off x="-1195977" y="-647700"/>
            <a:ext cx="10555877" cy="8343900"/>
          </a:xfrm>
          <a:prstGeom prst="rect">
            <a:avLst/>
          </a:prstGeom>
        </p:spPr>
      </p:pic>
      <p:sp>
        <p:nvSpPr>
          <p:cNvPr id="2051" name="Titel 1"/>
          <p:cNvSpPr>
            <a:spLocks noGrp="1"/>
          </p:cNvSpPr>
          <p:nvPr>
            <p:ph type="ctrTitle"/>
          </p:nvPr>
        </p:nvSpPr>
        <p:spPr>
          <a:xfrm>
            <a:off x="1515616" y="2708920"/>
            <a:ext cx="9160768" cy="1440160"/>
          </a:xfrm>
        </p:spPr>
        <p:txBody>
          <a:bodyPr/>
          <a:lstStyle/>
          <a:p>
            <a:r>
              <a:rPr lang="nl-NL" sz="5400" dirty="0"/>
              <a:t>Netwerken, kennisdelen </a:t>
            </a:r>
            <a:br>
              <a:rPr lang="nl-NL" sz="5400" dirty="0"/>
            </a:br>
            <a:r>
              <a:rPr lang="nl-NL" sz="5400" dirty="0"/>
              <a:t>en mogelijkheid tot het stellen van vragen</a:t>
            </a:r>
            <a:endParaRPr lang="nl-NL" altLang="nl-NL" b="1" dirty="0">
              <a:solidFill>
                <a:srgbClr val="0099CC"/>
              </a:solidFill>
              <a:latin typeface="Source Sans Pro" pitchFamily="34" charset="0"/>
              <a:ea typeface="Source Sans Pro" pitchFamily="34" charset="0"/>
              <a:cs typeface="Source Sans Pro" pitchFamily="34" charset="0"/>
            </a:endParaRPr>
          </a:p>
        </p:txBody>
      </p:sp>
    </p:spTree>
    <p:extLst>
      <p:ext uri="{BB962C8B-B14F-4D97-AF65-F5344CB8AC3E}">
        <p14:creationId xmlns:p14="http://schemas.microsoft.com/office/powerpoint/2010/main" val="1925286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Afbeelding 11" descr="Afbeelding met gras, buiten, gebouw, veld&#10;&#10;Automatisch gegenereerde beschrijving">
            <a:extLst>
              <a:ext uri="{FF2B5EF4-FFF2-40B4-BE49-F238E27FC236}">
                <a16:creationId xmlns:a16="http://schemas.microsoft.com/office/drawing/2014/main" id="{5C86C145-E054-4C6D-9CE9-3AD9BA878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809" y="2896280"/>
            <a:ext cx="3638741" cy="3603379"/>
          </a:xfrm>
          <a:prstGeom prst="ellipse">
            <a:avLst/>
          </a:prstGeom>
          <a:ln w="63500" cap="rnd">
            <a:noFill/>
          </a:ln>
          <a:effectLst/>
          <a:scene3d>
            <a:camera prst="orthographicFront"/>
            <a:lightRig rig="contrasting" dir="t">
              <a:rot lat="0" lon="0" rev="3000000"/>
            </a:lightRig>
          </a:scene3d>
          <a:sp3d contourW="38100">
            <a:bevelT w="95250" h="31750"/>
            <a:contourClr>
              <a:srgbClr val="009933"/>
            </a:contourClr>
          </a:sp3d>
        </p:spPr>
      </p:pic>
      <p:sp>
        <p:nvSpPr>
          <p:cNvPr id="2051" name="Titel 1"/>
          <p:cNvSpPr>
            <a:spLocks noGrp="1"/>
          </p:cNvSpPr>
          <p:nvPr>
            <p:ph type="ctrTitle"/>
          </p:nvPr>
        </p:nvSpPr>
        <p:spPr>
          <a:xfrm>
            <a:off x="1507232" y="116633"/>
            <a:ext cx="9144000" cy="1470025"/>
          </a:xfrm>
        </p:spPr>
        <p:txBody>
          <a:bodyPr/>
          <a:lstStyle/>
          <a:p>
            <a:r>
              <a:rPr lang="nl-NL" dirty="0"/>
              <a:t>Meer weten over het Living Lab? </a:t>
            </a:r>
            <a:endParaRPr lang="nl-NL" altLang="nl-NL" b="1" dirty="0">
              <a:solidFill>
                <a:srgbClr val="0099CC"/>
              </a:solidFill>
              <a:latin typeface="Source Sans Pro" pitchFamily="34" charset="0"/>
              <a:ea typeface="Source Sans Pro" pitchFamily="34" charset="0"/>
              <a:cs typeface="Source Sans Pro" pitchFamily="34" charset="0"/>
            </a:endParaRPr>
          </a:p>
        </p:txBody>
      </p:sp>
      <p:sp>
        <p:nvSpPr>
          <p:cNvPr id="3" name="Tekstvak 2"/>
          <p:cNvSpPr txBox="1"/>
          <p:nvPr/>
        </p:nvSpPr>
        <p:spPr>
          <a:xfrm>
            <a:off x="1919537" y="1340769"/>
            <a:ext cx="7920881" cy="3357201"/>
          </a:xfrm>
          <a:prstGeom prst="rect">
            <a:avLst/>
          </a:prstGeom>
          <a:noFill/>
        </p:spPr>
        <p:txBody>
          <a:bodyPr wrap="square" rtlCol="0">
            <a:spAutoFit/>
          </a:bodyPr>
          <a:lstStyle/>
          <a:p>
            <a:pPr algn="ctr" fontAlgn="base">
              <a:spcBef>
                <a:spcPct val="0"/>
              </a:spcBef>
              <a:spcAft>
                <a:spcPct val="0"/>
              </a:spcAft>
            </a:pPr>
            <a:r>
              <a:rPr lang="nl-NL" sz="1600" dirty="0">
                <a:solidFill>
                  <a:srgbClr val="0099CC"/>
                </a:solidFill>
                <a:latin typeface="Source Sans Pro" panose="020B0503030403020204" pitchFamily="34" charset="0"/>
                <a:ea typeface="Source Sans Pro" panose="020B0503030403020204" pitchFamily="34" charset="0"/>
                <a:cs typeface="Arial" charset="0"/>
              </a:rPr>
              <a:t>Meer informatie over Living Lab Schouwen-Duiveland </a:t>
            </a:r>
          </a:p>
          <a:p>
            <a:pPr fontAlgn="base">
              <a:spcBef>
                <a:spcPct val="0"/>
              </a:spcBef>
              <a:spcAft>
                <a:spcPct val="0"/>
              </a:spcAft>
            </a:pPr>
            <a:endParaRPr lang="nl-NL" sz="1600" dirty="0">
              <a:solidFill>
                <a:srgbClr val="0099CC"/>
              </a:solidFill>
              <a:latin typeface="Source Sans Pro" panose="020B0503030403020204" pitchFamily="34" charset="0"/>
              <a:ea typeface="Source Sans Pro" panose="020B0503030403020204" pitchFamily="34" charset="0"/>
              <a:cs typeface="Arial" charset="0"/>
            </a:endParaRPr>
          </a:p>
          <a:p>
            <a:pPr algn="ctr" fontAlgn="base">
              <a:spcBef>
                <a:spcPct val="0"/>
              </a:spcBef>
              <a:spcAft>
                <a:spcPct val="0"/>
              </a:spcAft>
            </a:pPr>
            <a:r>
              <a:rPr lang="nl-NL" sz="1600" dirty="0">
                <a:solidFill>
                  <a:srgbClr val="0099CC"/>
                </a:solidFill>
                <a:latin typeface="Source Sans Pro" panose="020B0503030403020204" pitchFamily="34" charset="0"/>
                <a:ea typeface="Source Sans Pro" panose="020B0503030403020204" pitchFamily="34" charset="0"/>
                <a:cs typeface="Arial" charset="0"/>
                <a:hlinkClick r:id="rId3"/>
              </a:rPr>
              <a:t>livinglab@schouwen-duiveland.nl</a:t>
            </a:r>
            <a:endParaRPr lang="nl-NL" sz="1600" dirty="0">
              <a:solidFill>
                <a:srgbClr val="0099CC"/>
              </a:solidFill>
              <a:latin typeface="Source Sans Pro" panose="020B0503030403020204" pitchFamily="34" charset="0"/>
              <a:ea typeface="Source Sans Pro" panose="020B0503030403020204" pitchFamily="34" charset="0"/>
              <a:cs typeface="Arial" charset="0"/>
            </a:endParaRPr>
          </a:p>
          <a:p>
            <a:pPr algn="ctr" fontAlgn="base">
              <a:spcBef>
                <a:spcPct val="0"/>
              </a:spcBef>
              <a:spcAft>
                <a:spcPct val="0"/>
              </a:spcAft>
            </a:pPr>
            <a:r>
              <a:rPr lang="nl-NL" sz="1600" dirty="0">
                <a:solidFill>
                  <a:srgbClr val="0099CC"/>
                </a:solidFill>
                <a:latin typeface="Source Sans Pro" panose="020B0503030403020204" pitchFamily="34" charset="0"/>
                <a:ea typeface="Source Sans Pro" panose="020B0503030403020204" pitchFamily="34" charset="0"/>
                <a:cs typeface="Arial" charset="0"/>
                <a:hlinkClick r:id="rId4"/>
              </a:rPr>
              <a:t>www.livinglabschouwen-duiveland.nl</a:t>
            </a:r>
            <a:endParaRPr lang="nl-NL" sz="1600" dirty="0">
              <a:solidFill>
                <a:srgbClr val="0099CC"/>
              </a:solidFill>
              <a:latin typeface="Source Sans Pro" panose="020B0503030403020204" pitchFamily="34" charset="0"/>
              <a:ea typeface="Source Sans Pro" panose="020B0503030403020204" pitchFamily="34" charset="0"/>
              <a:cs typeface="Arial" charset="0"/>
            </a:endParaRPr>
          </a:p>
          <a:p>
            <a:pPr algn="ctr" fontAlgn="base">
              <a:spcBef>
                <a:spcPct val="0"/>
              </a:spcBef>
              <a:spcAft>
                <a:spcPct val="0"/>
              </a:spcAft>
            </a:pPr>
            <a:r>
              <a:rPr lang="nl-NL" sz="1600" dirty="0">
                <a:solidFill>
                  <a:srgbClr val="0099CC"/>
                </a:solidFill>
                <a:latin typeface="Source Sans Pro" panose="020B0503030403020204" pitchFamily="34" charset="0"/>
                <a:ea typeface="Source Sans Pro" panose="020B0503030403020204" pitchFamily="34" charset="0"/>
                <a:cs typeface="Arial" charset="0"/>
                <a:hlinkClick r:id="rId5"/>
              </a:rPr>
              <a:t>https://www.linkedin.com/company/livinglabschouwen-duiveland</a:t>
            </a:r>
            <a:endParaRPr lang="nl-NL" sz="1600" dirty="0">
              <a:solidFill>
                <a:srgbClr val="0099CC"/>
              </a:solidFill>
              <a:latin typeface="Source Sans Pro" panose="020B0503030403020204" pitchFamily="34" charset="0"/>
              <a:ea typeface="Source Sans Pro" panose="020B0503030403020204" pitchFamily="34" charset="0"/>
              <a:cs typeface="Arial" charset="0"/>
            </a:endParaRPr>
          </a:p>
          <a:p>
            <a:pPr algn="ctr" fontAlgn="base">
              <a:spcBef>
                <a:spcPct val="0"/>
              </a:spcBef>
              <a:spcAft>
                <a:spcPct val="0"/>
              </a:spcAft>
            </a:pPr>
            <a:endParaRPr lang="nl-NL" altLang="nl-NL" dirty="0">
              <a:solidFill>
                <a:prstClr val="black"/>
              </a:solidFill>
              <a:latin typeface="Source Sans Pro" panose="020B0503030403020204" pitchFamily="34" charset="0"/>
              <a:ea typeface="Source Sans Pro" panose="020B0503030403020204" pitchFamily="34" charset="0"/>
              <a:cs typeface="Calibri" panose="020F0502020204030204" pitchFamily="34" charset="0"/>
            </a:endParaRPr>
          </a:p>
          <a:p>
            <a:pPr algn="ctr" fontAlgn="base">
              <a:spcBef>
                <a:spcPct val="0"/>
              </a:spcBef>
              <a:spcAft>
                <a:spcPct val="0"/>
              </a:spcAft>
            </a:pPr>
            <a:endParaRPr lang="nl-NL" dirty="0">
              <a:solidFill>
                <a:srgbClr val="0099CC"/>
              </a:solidFill>
              <a:latin typeface="Source Sans Pro" panose="020B0503030403020204" pitchFamily="34" charset="0"/>
              <a:ea typeface="Source Sans Pro" panose="020B0503030403020204" pitchFamily="34" charset="0"/>
              <a:cs typeface="Arial" charset="0"/>
            </a:endParaRPr>
          </a:p>
          <a:p>
            <a:pPr algn="ctr" fontAlgn="base">
              <a:spcBef>
                <a:spcPct val="0"/>
              </a:spcBef>
              <a:spcAft>
                <a:spcPct val="0"/>
              </a:spcAft>
            </a:pPr>
            <a:endParaRPr lang="nl-NL" dirty="0">
              <a:solidFill>
                <a:srgbClr val="0099CC"/>
              </a:solidFill>
              <a:latin typeface="Source Sans Pro" panose="020B0503030403020204" pitchFamily="34" charset="0"/>
              <a:ea typeface="Source Sans Pro" panose="020B0503030403020204" pitchFamily="34" charset="0"/>
              <a:cs typeface="Arial" charset="0"/>
            </a:endParaRPr>
          </a:p>
          <a:p>
            <a:pPr algn="ctr" fontAlgn="base">
              <a:spcBef>
                <a:spcPct val="0"/>
              </a:spcBef>
              <a:spcAft>
                <a:spcPct val="0"/>
              </a:spcAft>
            </a:pPr>
            <a:endParaRPr lang="nl-NL" dirty="0">
              <a:solidFill>
                <a:srgbClr val="0099CC"/>
              </a:solidFill>
              <a:latin typeface="Source Sans Pro" panose="020B0503030403020204" pitchFamily="34" charset="0"/>
              <a:ea typeface="Source Sans Pro" panose="020B0503030403020204" pitchFamily="34" charset="0"/>
              <a:cs typeface="Arial" charset="0"/>
            </a:endParaRPr>
          </a:p>
          <a:p>
            <a:pPr algn="ctr" fontAlgn="base">
              <a:spcBef>
                <a:spcPct val="0"/>
              </a:spcBef>
              <a:spcAft>
                <a:spcPct val="0"/>
              </a:spcAft>
            </a:pPr>
            <a:endParaRPr lang="nl-NL" dirty="0">
              <a:solidFill>
                <a:srgbClr val="0099CC"/>
              </a:solidFill>
              <a:latin typeface="Source Sans Pro" panose="020B0503030403020204" pitchFamily="34" charset="0"/>
              <a:ea typeface="Source Sans Pro" panose="020B0503030403020204" pitchFamily="34" charset="0"/>
              <a:cs typeface="Arial" charset="0"/>
            </a:endParaRPr>
          </a:p>
          <a:p>
            <a:pPr algn="ctr" fontAlgn="base">
              <a:spcBef>
                <a:spcPct val="0"/>
              </a:spcBef>
              <a:spcAft>
                <a:spcPct val="0"/>
              </a:spcAft>
            </a:pPr>
            <a:endParaRPr lang="nl-NL" dirty="0">
              <a:solidFill>
                <a:srgbClr val="0099CC"/>
              </a:solidFill>
              <a:latin typeface="Source Sans Pro" panose="020B0503030403020204" pitchFamily="34" charset="0"/>
              <a:ea typeface="Source Sans Pro" panose="020B0503030403020204" pitchFamily="34" charset="0"/>
              <a:cs typeface="Arial" charset="0"/>
            </a:endParaRPr>
          </a:p>
          <a:p>
            <a:pPr fontAlgn="base">
              <a:lnSpc>
                <a:spcPct val="150000"/>
              </a:lnSpc>
              <a:spcBef>
                <a:spcPct val="0"/>
              </a:spcBef>
              <a:spcAft>
                <a:spcPct val="0"/>
              </a:spcAft>
            </a:pPr>
            <a:endParaRPr lang="nl-NL" dirty="0">
              <a:solidFill>
                <a:prstClr val="black"/>
              </a:solidFill>
              <a:latin typeface="Source Sans Pro" pitchFamily="34" charset="0"/>
              <a:ea typeface="Source Sans Pro" pitchFamily="34" charset="0"/>
              <a:cs typeface="Arial" charset="0"/>
            </a:endParaRPr>
          </a:p>
        </p:txBody>
      </p:sp>
      <p:pic>
        <p:nvPicPr>
          <p:cNvPr id="8" name="Afbeelding 7" descr="Afbeelding met gras, buiten, veld, groot&#10;&#10;Automatisch gegenereerde beschrijving">
            <a:extLst>
              <a:ext uri="{FF2B5EF4-FFF2-40B4-BE49-F238E27FC236}">
                <a16:creationId xmlns:a16="http://schemas.microsoft.com/office/drawing/2014/main" id="{34F70B82-EE23-4727-84B1-CF78835955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3673" y="3429000"/>
            <a:ext cx="2321531" cy="2336878"/>
          </a:xfrm>
          <a:prstGeom prst="ellipse">
            <a:avLst/>
          </a:prstGeom>
          <a:ln>
            <a:solidFill>
              <a:srgbClr val="0099CC"/>
            </a:solidFill>
          </a:ln>
          <a:effectLst/>
          <a:scene3d>
            <a:camera prst="orthographicFront"/>
            <a:lightRig rig="threePt" dir="t"/>
          </a:scene3d>
          <a:sp3d contourW="38100">
            <a:contourClr>
              <a:srgbClr val="0099CC"/>
            </a:contourClr>
          </a:sp3d>
        </p:spPr>
      </p:pic>
      <p:pic>
        <p:nvPicPr>
          <p:cNvPr id="2" name="Afbeelding 1">
            <a:extLst>
              <a:ext uri="{FF2B5EF4-FFF2-40B4-BE49-F238E27FC236}">
                <a16:creationId xmlns:a16="http://schemas.microsoft.com/office/drawing/2014/main" id="{5FB9CD02-B1A8-49BD-9C8F-92D62D558CEC}"/>
              </a:ext>
            </a:extLst>
          </p:cNvPr>
          <p:cNvPicPr>
            <a:picLocks noChangeAspect="1"/>
          </p:cNvPicPr>
          <p:nvPr/>
        </p:nvPicPr>
        <p:blipFill rotWithShape="1">
          <a:blip r:embed="rId7"/>
          <a:srcRect t="1158" r="1129" b="1945"/>
          <a:stretch/>
        </p:blipFill>
        <p:spPr>
          <a:xfrm>
            <a:off x="-1195977" y="-647700"/>
            <a:ext cx="10555877" cy="8343900"/>
          </a:xfrm>
          <a:prstGeom prst="rect">
            <a:avLst/>
          </a:prstGeom>
        </p:spPr>
      </p:pic>
    </p:spTree>
    <p:extLst>
      <p:ext uri="{BB962C8B-B14F-4D97-AF65-F5344CB8AC3E}">
        <p14:creationId xmlns:p14="http://schemas.microsoft.com/office/powerpoint/2010/main" val="156362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Afbeelding 7" descr="Tekengebied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670210"/>
            <a:ext cx="10192370" cy="848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el 1"/>
          <p:cNvSpPr>
            <a:spLocks noGrp="1"/>
          </p:cNvSpPr>
          <p:nvPr>
            <p:ph type="ctrTitle"/>
          </p:nvPr>
        </p:nvSpPr>
        <p:spPr>
          <a:xfrm>
            <a:off x="1524000" y="214314"/>
            <a:ext cx="9144000" cy="1670346"/>
          </a:xfrm>
        </p:spPr>
        <p:txBody>
          <a:bodyPr/>
          <a:lstStyle/>
          <a:p>
            <a:r>
              <a:rPr lang="nl-NL" altLang="nl-NL" sz="4000" b="1" dirty="0">
                <a:solidFill>
                  <a:srgbClr val="0099CC"/>
                </a:solidFill>
                <a:latin typeface="Source Sans Pro" pitchFamily="34" charset="0"/>
                <a:ea typeface="Source Sans Pro" pitchFamily="34" charset="0"/>
                <a:cs typeface="Source Sans Pro" pitchFamily="34" charset="0"/>
              </a:rPr>
              <a:t>Voucherregeling</a:t>
            </a:r>
            <a:r>
              <a:rPr lang="nl-NL" altLang="nl-NL" b="1" dirty="0">
                <a:solidFill>
                  <a:srgbClr val="0099CC"/>
                </a:solidFill>
                <a:latin typeface="Source Sans Pro" pitchFamily="34" charset="0"/>
                <a:ea typeface="Source Sans Pro" pitchFamily="34" charset="0"/>
                <a:cs typeface="Source Sans Pro" pitchFamily="34" charset="0"/>
              </a:rPr>
              <a:t> </a:t>
            </a:r>
            <a:br>
              <a:rPr lang="nl-NL" altLang="nl-NL" b="1" dirty="0">
                <a:solidFill>
                  <a:srgbClr val="0099CC"/>
                </a:solidFill>
                <a:latin typeface="Source Sans Pro" pitchFamily="34" charset="0"/>
                <a:ea typeface="Source Sans Pro" pitchFamily="34" charset="0"/>
                <a:cs typeface="Source Sans Pro" pitchFamily="34" charset="0"/>
              </a:rPr>
            </a:br>
            <a:r>
              <a:rPr lang="nl-NL" altLang="nl-NL" sz="3200" b="1" dirty="0">
                <a:solidFill>
                  <a:srgbClr val="666666"/>
                </a:solidFill>
                <a:latin typeface="Source Sans Pro" pitchFamily="34" charset="0"/>
                <a:ea typeface="Source Sans Pro" pitchFamily="34" charset="0"/>
                <a:cs typeface="Source Sans Pro" pitchFamily="34" charset="0"/>
              </a:rPr>
              <a:t>Investeringen in innovaties voor</a:t>
            </a:r>
            <a:br>
              <a:rPr lang="nl-NL" altLang="nl-NL" sz="3200" b="1" dirty="0">
                <a:solidFill>
                  <a:srgbClr val="666666"/>
                </a:solidFill>
                <a:latin typeface="Source Sans Pro" pitchFamily="34" charset="0"/>
                <a:ea typeface="Source Sans Pro" pitchFamily="34" charset="0"/>
                <a:cs typeface="Source Sans Pro" pitchFamily="34" charset="0"/>
              </a:rPr>
            </a:br>
            <a:r>
              <a:rPr lang="nl-NL" altLang="nl-NL" sz="3200" b="1" dirty="0">
                <a:solidFill>
                  <a:srgbClr val="666666"/>
                </a:solidFill>
                <a:latin typeface="Source Sans Pro" pitchFamily="34" charset="0"/>
                <a:ea typeface="Source Sans Pro" pitchFamily="34" charset="0"/>
              </a:rPr>
              <a:t>beschikbaarheid</a:t>
            </a:r>
            <a:r>
              <a:rPr lang="nl-NL" altLang="nl-NL" sz="3200" b="1" dirty="0">
                <a:solidFill>
                  <a:srgbClr val="666666"/>
                </a:solidFill>
                <a:latin typeface="Source Sans Pro" pitchFamily="34" charset="0"/>
                <a:ea typeface="Source Sans Pro" pitchFamily="34" charset="0"/>
                <a:cs typeface="Source Sans Pro" pitchFamily="34" charset="0"/>
              </a:rPr>
              <a:t> van zoetwater</a:t>
            </a:r>
            <a:endParaRPr lang="nl-NL" altLang="nl-NL" sz="3600" b="1" dirty="0">
              <a:solidFill>
                <a:srgbClr val="666666"/>
              </a:solidFill>
              <a:latin typeface="Source Sans Pro" pitchFamily="34" charset="0"/>
              <a:ea typeface="Source Sans Pro" pitchFamily="34" charset="0"/>
              <a:cs typeface="Source Sans Pro" pitchFamily="34" charset="0"/>
            </a:endParaRPr>
          </a:p>
        </p:txBody>
      </p:sp>
      <p:sp>
        <p:nvSpPr>
          <p:cNvPr id="2" name="Tekstvak 1">
            <a:extLst>
              <a:ext uri="{FF2B5EF4-FFF2-40B4-BE49-F238E27FC236}">
                <a16:creationId xmlns:a16="http://schemas.microsoft.com/office/drawing/2014/main" id="{37A4A19C-A879-6AB8-DDC4-76524140F755}"/>
              </a:ext>
            </a:extLst>
          </p:cNvPr>
          <p:cNvSpPr txBox="1"/>
          <p:nvPr/>
        </p:nvSpPr>
        <p:spPr>
          <a:xfrm>
            <a:off x="2180968" y="5658861"/>
            <a:ext cx="5616624" cy="830997"/>
          </a:xfrm>
          <a:prstGeom prst="rect">
            <a:avLst/>
          </a:prstGeom>
          <a:noFill/>
          <a:ln>
            <a:noFill/>
          </a:ln>
        </p:spPr>
        <p:txBody>
          <a:bodyPr wrap="square" rtlCol="0">
            <a:spAutoFit/>
          </a:bodyPr>
          <a:lstStyle/>
          <a:p>
            <a:pPr fontAlgn="base">
              <a:spcBef>
                <a:spcPct val="0"/>
              </a:spcBef>
              <a:spcAft>
                <a:spcPct val="0"/>
              </a:spcAft>
            </a:pPr>
            <a:r>
              <a:rPr lang="nl-NL" sz="2400" b="1" dirty="0">
                <a:solidFill>
                  <a:srgbClr val="666666"/>
                </a:solidFill>
                <a:latin typeface="Source Sans Pro"/>
                <a:cs typeface="Arial" charset="0"/>
              </a:rPr>
              <a:t>Netwerkbijeenkomst 8 juli 2024</a:t>
            </a:r>
          </a:p>
          <a:p>
            <a:pPr fontAlgn="base">
              <a:spcBef>
                <a:spcPct val="0"/>
              </a:spcBef>
              <a:spcAft>
                <a:spcPct val="0"/>
              </a:spcAft>
            </a:pPr>
            <a:r>
              <a:rPr lang="nl-NL" sz="2400" b="1" dirty="0">
                <a:solidFill>
                  <a:srgbClr val="666666"/>
                </a:solidFill>
                <a:latin typeface="Source Sans Pro"/>
                <a:cs typeface="Arial" charset="0"/>
              </a:rPr>
              <a:t>Dorpshuis Scharendijke</a:t>
            </a:r>
          </a:p>
        </p:txBody>
      </p:sp>
      <p:pic>
        <p:nvPicPr>
          <p:cNvPr id="3" name="Picture 2" descr="Zoetwater Academie | Living Lab Schouwen-Duiveland">
            <a:extLst>
              <a:ext uri="{FF2B5EF4-FFF2-40B4-BE49-F238E27FC236}">
                <a16:creationId xmlns:a16="http://schemas.microsoft.com/office/drawing/2014/main" id="{3A2F3E51-5DC5-E051-340A-27AE3281B5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5342" y="2105248"/>
            <a:ext cx="4040568" cy="33021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631490-70B7-4C40-1324-6C7992F2D2DC}"/>
              </a:ext>
            </a:extLst>
          </p:cNvPr>
          <p:cNvSpPr>
            <a:spLocks noGrp="1"/>
          </p:cNvSpPr>
          <p:nvPr>
            <p:ph type="title"/>
          </p:nvPr>
        </p:nvSpPr>
        <p:spPr>
          <a:xfrm>
            <a:off x="1981200" y="274638"/>
            <a:ext cx="8229600" cy="1143000"/>
          </a:xfrm>
        </p:spPr>
        <p:txBody>
          <a:bodyPr wrap="square" anchor="ctr">
            <a:normAutofit/>
          </a:bodyPr>
          <a:lstStyle/>
          <a:p>
            <a:r>
              <a:rPr lang="nl-NL"/>
              <a:t>Programma</a:t>
            </a:r>
          </a:p>
        </p:txBody>
      </p:sp>
      <p:pic>
        <p:nvPicPr>
          <p:cNvPr id="9" name="Tijdelijke aanduiding voor inhoud 8" descr="Afbeelding met gras, lucht, buiten, natuur&#10;&#10;Automatisch gegenereerde beschrijving">
            <a:extLst>
              <a:ext uri="{FF2B5EF4-FFF2-40B4-BE49-F238E27FC236}">
                <a16:creationId xmlns:a16="http://schemas.microsoft.com/office/drawing/2014/main" id="{3842B024-41F8-6184-7BA4-6683451760DE}"/>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1708" r="11370" b="3"/>
          <a:stretch/>
        </p:blipFill>
        <p:spPr>
          <a:xfrm>
            <a:off x="1981201" y="1600201"/>
            <a:ext cx="3475703" cy="3598400"/>
          </a:xfrm>
          <a:noFill/>
        </p:spPr>
      </p:pic>
      <p:sp>
        <p:nvSpPr>
          <p:cNvPr id="3" name="Tijdelijke aanduiding voor inhoud 2">
            <a:extLst>
              <a:ext uri="{FF2B5EF4-FFF2-40B4-BE49-F238E27FC236}">
                <a16:creationId xmlns:a16="http://schemas.microsoft.com/office/drawing/2014/main" id="{56B3EE34-1CD6-393F-6345-204C6256EB88}"/>
              </a:ext>
            </a:extLst>
          </p:cNvPr>
          <p:cNvSpPr>
            <a:spLocks noGrp="1"/>
          </p:cNvSpPr>
          <p:nvPr>
            <p:ph sz="half" idx="2"/>
          </p:nvPr>
        </p:nvSpPr>
        <p:spPr>
          <a:xfrm>
            <a:off x="6172200" y="1600201"/>
            <a:ext cx="4038600" cy="4525963"/>
          </a:xfrm>
        </p:spPr>
        <p:txBody>
          <a:bodyPr wrap="square" anchor="t">
            <a:normAutofit/>
          </a:bodyPr>
          <a:lstStyle/>
          <a:p>
            <a:r>
              <a:rPr lang="nl-NL" dirty="0">
                <a:solidFill>
                  <a:srgbClr val="666666"/>
                </a:solidFill>
              </a:rPr>
              <a:t>Voucherregeling</a:t>
            </a:r>
          </a:p>
          <a:p>
            <a:r>
              <a:rPr lang="nl-NL" dirty="0">
                <a:solidFill>
                  <a:srgbClr val="666666"/>
                </a:solidFill>
              </a:rPr>
              <a:t>Resultaten </a:t>
            </a:r>
          </a:p>
          <a:p>
            <a:r>
              <a:rPr lang="nl-NL" dirty="0">
                <a:solidFill>
                  <a:srgbClr val="666666"/>
                </a:solidFill>
              </a:rPr>
              <a:t>Projecten</a:t>
            </a:r>
          </a:p>
          <a:p>
            <a:r>
              <a:rPr lang="nl-NL" dirty="0">
                <a:solidFill>
                  <a:srgbClr val="666666"/>
                </a:solidFill>
              </a:rPr>
              <a:t>Monitoring en kennisdeling</a:t>
            </a:r>
          </a:p>
          <a:p>
            <a:r>
              <a:rPr lang="nl-NL" dirty="0">
                <a:solidFill>
                  <a:srgbClr val="666666"/>
                </a:solidFill>
              </a:rPr>
              <a:t>Vervolgstappen</a:t>
            </a:r>
          </a:p>
          <a:p>
            <a:endParaRPr lang="nl-NL" dirty="0"/>
          </a:p>
        </p:txBody>
      </p:sp>
      <p:sp>
        <p:nvSpPr>
          <p:cNvPr id="4" name="Tekstvak 3">
            <a:extLst>
              <a:ext uri="{FF2B5EF4-FFF2-40B4-BE49-F238E27FC236}">
                <a16:creationId xmlns:a16="http://schemas.microsoft.com/office/drawing/2014/main" id="{A225BA3D-5569-860C-0650-93BDBF41491E}"/>
              </a:ext>
            </a:extLst>
          </p:cNvPr>
          <p:cNvSpPr txBox="1"/>
          <p:nvPr/>
        </p:nvSpPr>
        <p:spPr>
          <a:xfrm>
            <a:off x="1882878" y="6146495"/>
            <a:ext cx="6971071" cy="584775"/>
          </a:xfrm>
          <a:prstGeom prst="rect">
            <a:avLst/>
          </a:prstGeom>
          <a:noFill/>
        </p:spPr>
        <p:txBody>
          <a:bodyPr wrap="square" rtlCol="0">
            <a:spAutoFit/>
          </a:bodyPr>
          <a:lstStyle/>
          <a:p>
            <a:pPr fontAlgn="base">
              <a:spcBef>
                <a:spcPct val="0"/>
              </a:spcBef>
              <a:spcAft>
                <a:spcPct val="0"/>
              </a:spcAft>
            </a:pPr>
            <a:r>
              <a:rPr lang="nl-NL" sz="1600" dirty="0">
                <a:solidFill>
                  <a:prstClr val="black"/>
                </a:solidFill>
                <a:latin typeface="Arial" charset="0"/>
                <a:cs typeface="Arial" charset="0"/>
              </a:rPr>
              <a:t>Michel Carol, AddVision </a:t>
            </a:r>
            <a:br>
              <a:rPr lang="nl-NL" sz="1600" dirty="0">
                <a:solidFill>
                  <a:prstClr val="black"/>
                </a:solidFill>
                <a:latin typeface="Arial" charset="0"/>
                <a:cs typeface="Arial" charset="0"/>
              </a:rPr>
            </a:br>
            <a:r>
              <a:rPr lang="nl-NL" sz="1600" dirty="0">
                <a:solidFill>
                  <a:prstClr val="black"/>
                </a:solidFill>
                <a:latin typeface="Arial" charset="0"/>
                <a:cs typeface="Arial" charset="0"/>
              </a:rPr>
              <a:t>namens gemeente Schouwen-Duiveland</a:t>
            </a:r>
          </a:p>
        </p:txBody>
      </p:sp>
    </p:spTree>
    <p:extLst>
      <p:ext uri="{BB962C8B-B14F-4D97-AF65-F5344CB8AC3E}">
        <p14:creationId xmlns:p14="http://schemas.microsoft.com/office/powerpoint/2010/main" val="1704056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A56F1E-9E04-9620-3473-1BAE9A81B23E}"/>
              </a:ext>
            </a:extLst>
          </p:cNvPr>
          <p:cNvSpPr>
            <a:spLocks noGrp="1"/>
          </p:cNvSpPr>
          <p:nvPr>
            <p:ph type="title"/>
          </p:nvPr>
        </p:nvSpPr>
        <p:spPr>
          <a:xfrm>
            <a:off x="1981200" y="274638"/>
            <a:ext cx="8598310" cy="1143000"/>
          </a:xfrm>
        </p:spPr>
        <p:txBody>
          <a:bodyPr/>
          <a:lstStyle/>
          <a:p>
            <a:r>
              <a:rPr lang="nl-NL" dirty="0">
                <a:solidFill>
                  <a:srgbClr val="0099CC"/>
                </a:solidFill>
                <a:latin typeface="+mn-lt"/>
              </a:rPr>
              <a:t>Aanleiding en doel voucherregeling </a:t>
            </a:r>
          </a:p>
        </p:txBody>
      </p:sp>
      <p:sp>
        <p:nvSpPr>
          <p:cNvPr id="3" name="Tijdelijke aanduiding voor inhoud 2">
            <a:extLst>
              <a:ext uri="{FF2B5EF4-FFF2-40B4-BE49-F238E27FC236}">
                <a16:creationId xmlns:a16="http://schemas.microsoft.com/office/drawing/2014/main" id="{D50110A2-84D1-E97C-0782-3C789EB7014C}"/>
              </a:ext>
            </a:extLst>
          </p:cNvPr>
          <p:cNvSpPr>
            <a:spLocks noGrp="1"/>
          </p:cNvSpPr>
          <p:nvPr>
            <p:ph idx="1"/>
          </p:nvPr>
        </p:nvSpPr>
        <p:spPr/>
        <p:txBody>
          <a:bodyPr/>
          <a:lstStyle/>
          <a:p>
            <a:r>
              <a:rPr lang="nl-NL" sz="2400" dirty="0">
                <a:solidFill>
                  <a:srgbClr val="666666"/>
                </a:solidFill>
              </a:rPr>
              <a:t>Toenemende mate van verzilting en mogelijke bodemdaling</a:t>
            </a:r>
          </a:p>
          <a:p>
            <a:r>
              <a:rPr lang="nl-NL" sz="2400" dirty="0">
                <a:solidFill>
                  <a:srgbClr val="666666"/>
                </a:solidFill>
              </a:rPr>
              <a:t>Meer extreme neerslag en langere periode van droogte</a:t>
            </a:r>
          </a:p>
          <a:p>
            <a:r>
              <a:rPr lang="nl-NL" sz="2400" dirty="0">
                <a:solidFill>
                  <a:srgbClr val="666666"/>
                </a:solidFill>
              </a:rPr>
              <a:t>Transitie naar een klimaatbestendig zoetwatersysteem</a:t>
            </a:r>
          </a:p>
          <a:p>
            <a:pPr marL="0" indent="0">
              <a:buNone/>
            </a:pPr>
            <a:br>
              <a:rPr lang="nl-NL" sz="2400" dirty="0">
                <a:solidFill>
                  <a:srgbClr val="666666"/>
                </a:solidFill>
              </a:rPr>
            </a:br>
            <a:endParaRPr lang="nl-NL" sz="2400" dirty="0">
              <a:solidFill>
                <a:srgbClr val="666666"/>
              </a:solidFill>
            </a:endParaRPr>
          </a:p>
          <a:p>
            <a:r>
              <a:rPr lang="nl-NL" sz="2400" dirty="0">
                <a:solidFill>
                  <a:srgbClr val="666666"/>
                </a:solidFill>
              </a:rPr>
              <a:t>Stimuleren van innovaties en private investeringen</a:t>
            </a:r>
          </a:p>
          <a:p>
            <a:r>
              <a:rPr lang="nl-NL" sz="2400" dirty="0">
                <a:solidFill>
                  <a:srgbClr val="666666"/>
                </a:solidFill>
              </a:rPr>
              <a:t>Gericht op beschikbaarheid van zoetwater</a:t>
            </a:r>
          </a:p>
          <a:p>
            <a:r>
              <a:rPr lang="nl-NL" sz="2400" dirty="0">
                <a:solidFill>
                  <a:srgbClr val="666666"/>
                </a:solidFill>
              </a:rPr>
              <a:t>Ondersteuning toekomstbestendige landbouw </a:t>
            </a:r>
          </a:p>
          <a:p>
            <a:r>
              <a:rPr lang="nl-NL" sz="2400" dirty="0">
                <a:solidFill>
                  <a:srgbClr val="666666"/>
                </a:solidFill>
              </a:rPr>
              <a:t>Behoud van vitaal en leefbaar platteland</a:t>
            </a:r>
          </a:p>
          <a:p>
            <a:pPr marL="0" indent="0">
              <a:buNone/>
            </a:pPr>
            <a:endParaRPr lang="nl-NL" sz="2400" dirty="0">
              <a:solidFill>
                <a:srgbClr val="666666"/>
              </a:solidFill>
            </a:endParaRPr>
          </a:p>
        </p:txBody>
      </p:sp>
    </p:spTree>
    <p:extLst>
      <p:ext uri="{BB962C8B-B14F-4D97-AF65-F5344CB8AC3E}">
        <p14:creationId xmlns:p14="http://schemas.microsoft.com/office/powerpoint/2010/main" val="4225957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F9B5FE-2913-67AD-4CD4-FA4B5AB99F23}"/>
              </a:ext>
            </a:extLst>
          </p:cNvPr>
          <p:cNvSpPr>
            <a:spLocks noGrp="1"/>
          </p:cNvSpPr>
          <p:nvPr>
            <p:ph type="title"/>
          </p:nvPr>
        </p:nvSpPr>
        <p:spPr/>
        <p:txBody>
          <a:bodyPr/>
          <a:lstStyle/>
          <a:p>
            <a:r>
              <a:rPr lang="nl-NL" sz="3600" b="1" dirty="0">
                <a:solidFill>
                  <a:srgbClr val="0099CC"/>
                </a:solidFill>
              </a:rPr>
              <a:t>Subsidieregeling met </a:t>
            </a:r>
            <a:br>
              <a:rPr lang="nl-NL" sz="3600" b="1" dirty="0">
                <a:solidFill>
                  <a:srgbClr val="0099CC"/>
                </a:solidFill>
              </a:rPr>
            </a:br>
            <a:r>
              <a:rPr lang="nl-NL" sz="3600" b="1" dirty="0">
                <a:solidFill>
                  <a:srgbClr val="0099CC"/>
                </a:solidFill>
              </a:rPr>
              <a:t>vier onderdelen</a:t>
            </a:r>
          </a:p>
        </p:txBody>
      </p:sp>
      <p:sp>
        <p:nvSpPr>
          <p:cNvPr id="5" name="Tijdelijke aanduiding voor inhoud 2">
            <a:extLst>
              <a:ext uri="{FF2B5EF4-FFF2-40B4-BE49-F238E27FC236}">
                <a16:creationId xmlns:a16="http://schemas.microsoft.com/office/drawing/2014/main" id="{4513FBEB-13F8-34E7-260E-1BDAE33F1276}"/>
              </a:ext>
            </a:extLst>
          </p:cNvPr>
          <p:cNvSpPr>
            <a:spLocks noGrp="1"/>
          </p:cNvSpPr>
          <p:nvPr>
            <p:ph sz="half" idx="1"/>
          </p:nvPr>
        </p:nvSpPr>
        <p:spPr>
          <a:xfrm>
            <a:off x="1981200" y="1600201"/>
            <a:ext cx="4038600" cy="3918857"/>
          </a:xfrm>
        </p:spPr>
        <p:txBody>
          <a:bodyPr/>
          <a:lstStyle/>
          <a:p>
            <a:r>
              <a:rPr lang="nl-NL" dirty="0">
                <a:solidFill>
                  <a:srgbClr val="666666"/>
                </a:solidFill>
              </a:rPr>
              <a:t>Onderdeel 1A:</a:t>
            </a:r>
          </a:p>
          <a:p>
            <a:pPr marL="0" indent="0">
              <a:buNone/>
            </a:pPr>
            <a:r>
              <a:rPr lang="nl-NL" dirty="0">
                <a:solidFill>
                  <a:srgbClr val="666666"/>
                </a:solidFill>
              </a:rPr>
              <a:t>Kennis ophalen</a:t>
            </a:r>
          </a:p>
          <a:p>
            <a:pPr marL="0" indent="0">
              <a:buNone/>
            </a:pPr>
            <a:endParaRPr lang="nl-NL" dirty="0">
              <a:solidFill>
                <a:srgbClr val="666666"/>
              </a:solidFill>
            </a:endParaRPr>
          </a:p>
          <a:p>
            <a:pPr marL="0" indent="0">
              <a:buNone/>
            </a:pPr>
            <a:endParaRPr lang="nl-NL" dirty="0">
              <a:solidFill>
                <a:srgbClr val="666666"/>
              </a:solidFill>
            </a:endParaRPr>
          </a:p>
          <a:p>
            <a:r>
              <a:rPr lang="nl-NL" dirty="0">
                <a:solidFill>
                  <a:srgbClr val="666666"/>
                </a:solidFill>
              </a:rPr>
              <a:t>Onderdeel 1C:</a:t>
            </a:r>
          </a:p>
          <a:p>
            <a:pPr marL="0" indent="0">
              <a:buNone/>
            </a:pPr>
            <a:r>
              <a:rPr lang="nl-NL" dirty="0">
                <a:solidFill>
                  <a:srgbClr val="666666"/>
                </a:solidFill>
              </a:rPr>
              <a:t>Aanschaf a € 5.000</a:t>
            </a:r>
          </a:p>
          <a:p>
            <a:pPr marL="0" indent="0">
              <a:buNone/>
            </a:pPr>
            <a:endParaRPr lang="nl-NL" dirty="0">
              <a:solidFill>
                <a:srgbClr val="666666"/>
              </a:solidFill>
            </a:endParaRPr>
          </a:p>
          <a:p>
            <a:endParaRPr lang="nl-NL" sz="2000" dirty="0">
              <a:solidFill>
                <a:srgbClr val="666666"/>
              </a:solidFill>
            </a:endParaRPr>
          </a:p>
        </p:txBody>
      </p:sp>
      <p:sp>
        <p:nvSpPr>
          <p:cNvPr id="6" name="Tijdelijke aanduiding voor inhoud 3">
            <a:extLst>
              <a:ext uri="{FF2B5EF4-FFF2-40B4-BE49-F238E27FC236}">
                <a16:creationId xmlns:a16="http://schemas.microsoft.com/office/drawing/2014/main" id="{6CCA6A51-ECB6-05DC-7A31-237310A8698E}"/>
              </a:ext>
            </a:extLst>
          </p:cNvPr>
          <p:cNvSpPr>
            <a:spLocks noGrp="1"/>
          </p:cNvSpPr>
          <p:nvPr>
            <p:ph sz="half" idx="2"/>
          </p:nvPr>
        </p:nvSpPr>
        <p:spPr>
          <a:xfrm>
            <a:off x="6172200" y="1600201"/>
            <a:ext cx="4038600" cy="3918857"/>
          </a:xfrm>
        </p:spPr>
        <p:txBody>
          <a:bodyPr/>
          <a:lstStyle/>
          <a:p>
            <a:r>
              <a:rPr lang="nl-NL" dirty="0">
                <a:solidFill>
                  <a:srgbClr val="666666"/>
                </a:solidFill>
              </a:rPr>
              <a:t>Onderdeel 1B:</a:t>
            </a:r>
          </a:p>
          <a:p>
            <a:pPr marL="0" indent="0">
              <a:buNone/>
            </a:pPr>
            <a:r>
              <a:rPr lang="nl-NL" dirty="0">
                <a:solidFill>
                  <a:srgbClr val="666666"/>
                </a:solidFill>
              </a:rPr>
              <a:t>Onderzoek uitvoeren</a:t>
            </a:r>
          </a:p>
          <a:p>
            <a:endParaRPr lang="nl-NL" dirty="0"/>
          </a:p>
          <a:p>
            <a:endParaRPr lang="nl-NL" dirty="0"/>
          </a:p>
          <a:p>
            <a:r>
              <a:rPr lang="nl-NL" dirty="0">
                <a:solidFill>
                  <a:srgbClr val="666666"/>
                </a:solidFill>
              </a:rPr>
              <a:t>Onderdeel 2:</a:t>
            </a:r>
          </a:p>
          <a:p>
            <a:pPr marL="0" indent="0">
              <a:buNone/>
            </a:pPr>
            <a:r>
              <a:rPr lang="nl-NL" dirty="0">
                <a:solidFill>
                  <a:srgbClr val="666666"/>
                </a:solidFill>
              </a:rPr>
              <a:t>Toepassing innovatie</a:t>
            </a:r>
          </a:p>
          <a:p>
            <a:pPr marL="0" indent="0">
              <a:buNone/>
            </a:pPr>
            <a:endParaRPr lang="nl-NL" dirty="0"/>
          </a:p>
        </p:txBody>
      </p:sp>
      <p:sp>
        <p:nvSpPr>
          <p:cNvPr id="7" name="Tekstvak 6">
            <a:extLst>
              <a:ext uri="{FF2B5EF4-FFF2-40B4-BE49-F238E27FC236}">
                <a16:creationId xmlns:a16="http://schemas.microsoft.com/office/drawing/2014/main" id="{97D20BD3-E3E8-8EEB-E942-7C4F30EDD3B5}"/>
              </a:ext>
            </a:extLst>
          </p:cNvPr>
          <p:cNvSpPr txBox="1"/>
          <p:nvPr/>
        </p:nvSpPr>
        <p:spPr>
          <a:xfrm>
            <a:off x="1981200" y="5257801"/>
            <a:ext cx="7609114" cy="1200329"/>
          </a:xfrm>
          <a:prstGeom prst="rect">
            <a:avLst/>
          </a:prstGeom>
          <a:noFill/>
        </p:spPr>
        <p:txBody>
          <a:bodyPr wrap="square" rtlCol="0">
            <a:spAutoFit/>
          </a:bodyPr>
          <a:lstStyle/>
          <a:p>
            <a:pPr fontAlgn="base">
              <a:spcBef>
                <a:spcPct val="0"/>
              </a:spcBef>
              <a:spcAft>
                <a:spcPct val="0"/>
              </a:spcAft>
            </a:pPr>
            <a:r>
              <a:rPr lang="nl-NL" sz="2400" dirty="0">
                <a:solidFill>
                  <a:srgbClr val="666666"/>
                </a:solidFill>
                <a:latin typeface="Source Sans Pro"/>
                <a:cs typeface="Arial" charset="0"/>
              </a:rPr>
              <a:t>Budget van € 1.000.000,-  (Onderdeel 2: € 700.000)</a:t>
            </a:r>
            <a:br>
              <a:rPr lang="nl-NL" sz="2400" dirty="0">
                <a:solidFill>
                  <a:srgbClr val="666666"/>
                </a:solidFill>
                <a:latin typeface="Source Sans Pro"/>
                <a:cs typeface="Arial" charset="0"/>
              </a:rPr>
            </a:br>
            <a:r>
              <a:rPr lang="nl-NL" sz="2400" dirty="0">
                <a:solidFill>
                  <a:srgbClr val="666666"/>
                </a:solidFill>
                <a:latin typeface="Source Sans Pro"/>
                <a:cs typeface="Arial" charset="0"/>
              </a:rPr>
              <a:t>Subsidie maximaal 50%, max. € 150.000 </a:t>
            </a:r>
          </a:p>
          <a:p>
            <a:pPr fontAlgn="base">
              <a:spcBef>
                <a:spcPct val="0"/>
              </a:spcBef>
              <a:spcAft>
                <a:spcPct val="0"/>
              </a:spcAft>
            </a:pPr>
            <a:r>
              <a:rPr lang="nl-NL" sz="2400" dirty="0">
                <a:solidFill>
                  <a:srgbClr val="666666"/>
                </a:solidFill>
                <a:latin typeface="Source Sans Pro"/>
                <a:cs typeface="Arial" charset="0"/>
              </a:rPr>
              <a:t>Uitvoering gemeente Schouwen-Duiveland</a:t>
            </a:r>
          </a:p>
        </p:txBody>
      </p:sp>
      <p:pic>
        <p:nvPicPr>
          <p:cNvPr id="8" name="Graphic 7" descr="Gloeilamp en tandwiel silhouet">
            <a:extLst>
              <a:ext uri="{FF2B5EF4-FFF2-40B4-BE49-F238E27FC236}">
                <a16:creationId xmlns:a16="http://schemas.microsoft.com/office/drawing/2014/main" id="{CD74296E-4A65-D584-7A61-58948B8947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1357" y="1644445"/>
            <a:ext cx="914400" cy="914400"/>
          </a:xfrm>
          <a:prstGeom prst="rect">
            <a:avLst/>
          </a:prstGeom>
        </p:spPr>
      </p:pic>
      <p:pic>
        <p:nvPicPr>
          <p:cNvPr id="9" name="Graphic 8" descr="Onderzoek met effen opvulling">
            <a:extLst>
              <a:ext uri="{FF2B5EF4-FFF2-40B4-BE49-F238E27FC236}">
                <a16:creationId xmlns:a16="http://schemas.microsoft.com/office/drawing/2014/main" id="{D84FC938-E30A-3D47-07A7-4AC873508D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90314" y="1676400"/>
            <a:ext cx="914400" cy="914400"/>
          </a:xfrm>
          <a:prstGeom prst="rect">
            <a:avLst/>
          </a:prstGeom>
        </p:spPr>
      </p:pic>
      <p:pic>
        <p:nvPicPr>
          <p:cNvPr id="10" name="Graphic 9" descr="Euro met effen opvulling">
            <a:extLst>
              <a:ext uri="{FF2B5EF4-FFF2-40B4-BE49-F238E27FC236}">
                <a16:creationId xmlns:a16="http://schemas.microsoft.com/office/drawing/2014/main" id="{DEAFF490-17EA-2E20-880A-EE8F6C4EE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71357" y="3706147"/>
            <a:ext cx="914400" cy="914400"/>
          </a:xfrm>
          <a:prstGeom prst="rect">
            <a:avLst/>
          </a:prstGeom>
        </p:spPr>
      </p:pic>
      <p:pic>
        <p:nvPicPr>
          <p:cNvPr id="11" name="Graphic 10" descr="Gieter met effen opvulling">
            <a:extLst>
              <a:ext uri="{FF2B5EF4-FFF2-40B4-BE49-F238E27FC236}">
                <a16:creationId xmlns:a16="http://schemas.microsoft.com/office/drawing/2014/main" id="{40EC8806-639F-1D54-5A4C-6E868D5DA61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48800" y="3706147"/>
            <a:ext cx="914400" cy="914400"/>
          </a:xfrm>
          <a:prstGeom prst="rect">
            <a:avLst/>
          </a:prstGeom>
        </p:spPr>
      </p:pic>
    </p:spTree>
    <p:extLst>
      <p:ext uri="{BB962C8B-B14F-4D97-AF65-F5344CB8AC3E}">
        <p14:creationId xmlns:p14="http://schemas.microsoft.com/office/powerpoint/2010/main" val="3380799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631490-70B7-4C40-1324-6C7992F2D2DC}"/>
              </a:ext>
            </a:extLst>
          </p:cNvPr>
          <p:cNvSpPr>
            <a:spLocks noGrp="1"/>
          </p:cNvSpPr>
          <p:nvPr>
            <p:ph type="title"/>
          </p:nvPr>
        </p:nvSpPr>
        <p:spPr/>
        <p:txBody>
          <a:bodyPr/>
          <a:lstStyle/>
          <a:p>
            <a:r>
              <a:rPr lang="nl-NL" sz="4000" dirty="0" err="1">
                <a:solidFill>
                  <a:srgbClr val="0099CC"/>
                </a:solidFill>
                <a:latin typeface="Source Sans Pro Bold" panose="020B0703030403020204" pitchFamily="34" charset="0"/>
                <a:ea typeface="Source Sans Pro Bold" panose="020B0703030403020204" pitchFamily="34" charset="0"/>
              </a:rPr>
              <a:t>Highlights</a:t>
            </a:r>
            <a:r>
              <a:rPr lang="nl-NL" sz="4000" dirty="0">
                <a:solidFill>
                  <a:srgbClr val="0099CC"/>
                </a:solidFill>
                <a:latin typeface="Source Sans Pro Bold" panose="020B0703030403020204" pitchFamily="34" charset="0"/>
                <a:ea typeface="Source Sans Pro Bold" panose="020B0703030403020204" pitchFamily="34" charset="0"/>
              </a:rPr>
              <a:t> voucherregeling</a:t>
            </a:r>
          </a:p>
        </p:txBody>
      </p:sp>
      <p:sp>
        <p:nvSpPr>
          <p:cNvPr id="3" name="Tijdelijke aanduiding voor inhoud 2">
            <a:extLst>
              <a:ext uri="{FF2B5EF4-FFF2-40B4-BE49-F238E27FC236}">
                <a16:creationId xmlns:a16="http://schemas.microsoft.com/office/drawing/2014/main" id="{56B3EE34-1CD6-393F-6345-204C6256EB88}"/>
              </a:ext>
            </a:extLst>
          </p:cNvPr>
          <p:cNvSpPr>
            <a:spLocks noGrp="1"/>
          </p:cNvSpPr>
          <p:nvPr>
            <p:ph sz="half" idx="1"/>
          </p:nvPr>
        </p:nvSpPr>
        <p:spPr>
          <a:xfrm>
            <a:off x="1775520" y="1188720"/>
            <a:ext cx="8640960" cy="4900678"/>
          </a:xfrm>
        </p:spPr>
        <p:txBody>
          <a:bodyPr/>
          <a:lstStyle/>
          <a:p>
            <a:pPr marL="0" indent="0">
              <a:buNone/>
            </a:pPr>
            <a:endParaRPr lang="nl-NL" sz="2400" b="1" dirty="0">
              <a:solidFill>
                <a:srgbClr val="666666"/>
              </a:solidFill>
            </a:endParaRPr>
          </a:p>
          <a:p>
            <a:pPr marL="0" indent="0">
              <a:buNone/>
            </a:pPr>
            <a:endParaRPr lang="nl-NL" sz="2400" b="1" dirty="0">
              <a:solidFill>
                <a:srgbClr val="666666"/>
              </a:solidFill>
            </a:endParaRPr>
          </a:p>
          <a:p>
            <a:pPr marL="0" indent="0">
              <a:buNone/>
            </a:pPr>
            <a:endParaRPr lang="nl-NL" sz="2400" b="1" dirty="0">
              <a:solidFill>
                <a:srgbClr val="666666"/>
              </a:solidFill>
            </a:endParaRPr>
          </a:p>
          <a:p>
            <a:pPr marL="0" indent="0">
              <a:buNone/>
            </a:pPr>
            <a:endParaRPr lang="nl-NL" sz="2400" b="1" dirty="0">
              <a:solidFill>
                <a:srgbClr val="666666"/>
              </a:solidFill>
            </a:endParaRPr>
          </a:p>
          <a:p>
            <a:pPr marL="0" indent="0">
              <a:buNone/>
            </a:pPr>
            <a:endParaRPr lang="nl-NL" sz="2400" b="1" dirty="0">
              <a:solidFill>
                <a:srgbClr val="666666"/>
              </a:solidFill>
            </a:endParaRPr>
          </a:p>
          <a:p>
            <a:pPr marL="0" indent="0">
              <a:buNone/>
            </a:pPr>
            <a:endParaRPr lang="nl-NL" sz="2400" b="1" dirty="0">
              <a:solidFill>
                <a:srgbClr val="666666"/>
              </a:solidFill>
            </a:endParaRPr>
          </a:p>
          <a:p>
            <a:pPr marL="0" indent="0">
              <a:buNone/>
            </a:pPr>
            <a:endParaRPr lang="nl-NL" sz="2400" b="1" dirty="0">
              <a:solidFill>
                <a:srgbClr val="666666"/>
              </a:solidFill>
            </a:endParaRPr>
          </a:p>
          <a:p>
            <a:endParaRPr lang="nl-NL" sz="2400" dirty="0">
              <a:solidFill>
                <a:srgbClr val="666666"/>
              </a:solidFill>
            </a:endParaRPr>
          </a:p>
        </p:txBody>
      </p:sp>
      <p:sp>
        <p:nvSpPr>
          <p:cNvPr id="6" name="Tekstvak 5">
            <a:extLst>
              <a:ext uri="{FF2B5EF4-FFF2-40B4-BE49-F238E27FC236}">
                <a16:creationId xmlns:a16="http://schemas.microsoft.com/office/drawing/2014/main" id="{DB994494-F927-046B-B57C-28E327F9AB21}"/>
              </a:ext>
            </a:extLst>
          </p:cNvPr>
          <p:cNvSpPr txBox="1"/>
          <p:nvPr/>
        </p:nvSpPr>
        <p:spPr>
          <a:xfrm>
            <a:off x="2256503" y="1338980"/>
            <a:ext cx="8229600" cy="5650778"/>
          </a:xfrm>
          <a:prstGeom prst="rect">
            <a:avLst/>
          </a:prstGeom>
          <a:noFill/>
        </p:spPr>
        <p:txBody>
          <a:bodyPr wrap="square" rtlCol="0">
            <a:spAutoFit/>
          </a:bodyPr>
          <a:lstStyle/>
          <a:p>
            <a:pPr marL="342900" indent="-342900" fontAlgn="base">
              <a:spcBef>
                <a:spcPct val="20000"/>
              </a:spcBef>
              <a:spcAft>
                <a:spcPct val="0"/>
              </a:spcAft>
              <a:buFont typeface="Arial" charset="0"/>
              <a:buChar char="•"/>
            </a:pPr>
            <a:r>
              <a:rPr lang="nl-NL" sz="2400" dirty="0">
                <a:solidFill>
                  <a:srgbClr val="666666"/>
                </a:solidFill>
                <a:latin typeface="Source Sans Pro"/>
                <a:cs typeface="Arial" charset="0"/>
              </a:rPr>
              <a:t>Laagdrempelige regeling gericht op innovatie</a:t>
            </a:r>
          </a:p>
          <a:p>
            <a:pPr marL="342900" indent="-342900" fontAlgn="base">
              <a:spcBef>
                <a:spcPct val="20000"/>
              </a:spcBef>
              <a:spcAft>
                <a:spcPct val="0"/>
              </a:spcAft>
              <a:buFont typeface="Arial" charset="0"/>
              <a:buChar char="•"/>
            </a:pPr>
            <a:r>
              <a:rPr lang="nl-NL" sz="2400" dirty="0">
                <a:solidFill>
                  <a:srgbClr val="666666"/>
                </a:solidFill>
                <a:latin typeface="Source Sans Pro"/>
                <a:cs typeface="Arial" charset="0"/>
              </a:rPr>
              <a:t>Intensieve begeleiding</a:t>
            </a:r>
          </a:p>
          <a:p>
            <a:pPr marL="342900" indent="-342900" fontAlgn="base">
              <a:spcBef>
                <a:spcPct val="20000"/>
              </a:spcBef>
              <a:spcAft>
                <a:spcPct val="0"/>
              </a:spcAft>
              <a:buFont typeface="Arial" charset="0"/>
              <a:buChar char="•"/>
            </a:pPr>
            <a:r>
              <a:rPr lang="nl-NL" sz="2400" dirty="0">
                <a:solidFill>
                  <a:srgbClr val="666666"/>
                </a:solidFill>
                <a:latin typeface="Source Sans Pro"/>
                <a:cs typeface="Arial" charset="0"/>
              </a:rPr>
              <a:t>49 projecten, waarvan 16 haalbaarheid en toepassing</a:t>
            </a:r>
          </a:p>
          <a:p>
            <a:pPr marL="342900" indent="-342900" fontAlgn="base">
              <a:spcBef>
                <a:spcPct val="20000"/>
              </a:spcBef>
              <a:spcAft>
                <a:spcPct val="0"/>
              </a:spcAft>
              <a:buFont typeface="Arial" charset="0"/>
              <a:buChar char="•"/>
            </a:pPr>
            <a:r>
              <a:rPr lang="nl-NL" sz="2400" dirty="0">
                <a:solidFill>
                  <a:srgbClr val="666666"/>
                </a:solidFill>
                <a:latin typeface="Source Sans Pro"/>
                <a:cs typeface="Arial" charset="0"/>
              </a:rPr>
              <a:t>Beoordeling in samenwerking met partners o.b.v. criteria</a:t>
            </a:r>
          </a:p>
          <a:p>
            <a:pPr marL="342900" indent="-342900" fontAlgn="base">
              <a:spcBef>
                <a:spcPct val="20000"/>
              </a:spcBef>
              <a:spcAft>
                <a:spcPct val="0"/>
              </a:spcAft>
              <a:buFont typeface="Arial" charset="0"/>
              <a:buChar char="•"/>
            </a:pPr>
            <a:r>
              <a:rPr lang="nl-NL" sz="2400" dirty="0">
                <a:solidFill>
                  <a:srgbClr val="666666"/>
                </a:solidFill>
                <a:latin typeface="Source Sans Pro"/>
                <a:cs typeface="Arial" charset="0"/>
              </a:rPr>
              <a:t>Subsidiebudget van € 1.000.000,- volledig benut</a:t>
            </a:r>
          </a:p>
          <a:p>
            <a:pPr marL="342900" indent="-342900" fontAlgn="base">
              <a:spcBef>
                <a:spcPct val="20000"/>
              </a:spcBef>
              <a:spcAft>
                <a:spcPct val="0"/>
              </a:spcAft>
              <a:buFont typeface="Arial" charset="0"/>
              <a:buChar char="•"/>
            </a:pPr>
            <a:r>
              <a:rPr lang="nl-NL" sz="2400" dirty="0">
                <a:solidFill>
                  <a:srgbClr val="666666"/>
                </a:solidFill>
                <a:latin typeface="Source Sans Pro"/>
                <a:cs typeface="Arial" charset="0"/>
              </a:rPr>
              <a:t>Private investeringen losgetrokken </a:t>
            </a:r>
          </a:p>
          <a:p>
            <a:pPr marL="342900" indent="-342900" fontAlgn="base">
              <a:spcBef>
                <a:spcPct val="20000"/>
              </a:spcBef>
              <a:spcAft>
                <a:spcPct val="0"/>
              </a:spcAft>
              <a:buFont typeface="Arial" charset="0"/>
              <a:buChar char="•"/>
            </a:pPr>
            <a:r>
              <a:rPr lang="nl-NL" sz="2400" dirty="0">
                <a:solidFill>
                  <a:srgbClr val="666666"/>
                </a:solidFill>
                <a:latin typeface="Source Sans Pro"/>
                <a:cs typeface="Arial" charset="0"/>
              </a:rPr>
              <a:t>Mooie voorbeeldprojecten </a:t>
            </a:r>
          </a:p>
          <a:p>
            <a:pPr marL="342900" indent="-342900" fontAlgn="base">
              <a:spcBef>
                <a:spcPct val="20000"/>
              </a:spcBef>
              <a:spcAft>
                <a:spcPct val="0"/>
              </a:spcAft>
              <a:buFont typeface="Arial" charset="0"/>
              <a:buChar char="•"/>
            </a:pPr>
            <a:r>
              <a:rPr lang="nl-NL" sz="2400" dirty="0">
                <a:solidFill>
                  <a:srgbClr val="666666"/>
                </a:solidFill>
                <a:latin typeface="Source Sans Pro"/>
                <a:cs typeface="Arial" charset="0"/>
              </a:rPr>
              <a:t>Focus vooral individueel, aantal projecten in samenwerking</a:t>
            </a:r>
          </a:p>
          <a:p>
            <a:pPr marL="342900" indent="-342900" fontAlgn="base">
              <a:spcBef>
                <a:spcPct val="20000"/>
              </a:spcBef>
              <a:spcAft>
                <a:spcPct val="0"/>
              </a:spcAft>
              <a:buFont typeface="Arial" charset="0"/>
              <a:buChar char="•"/>
            </a:pPr>
            <a:r>
              <a:rPr lang="nl-NL" sz="2400" dirty="0">
                <a:solidFill>
                  <a:srgbClr val="666666"/>
                </a:solidFill>
                <a:latin typeface="Source Sans Pro"/>
                <a:cs typeface="Arial" charset="0"/>
              </a:rPr>
              <a:t>Pannen buiten subsidieplafond – begeleiding naar nieuwe regelingen </a:t>
            </a:r>
          </a:p>
          <a:p>
            <a:pPr marL="342900" indent="-342900" fontAlgn="base">
              <a:spcBef>
                <a:spcPct val="20000"/>
              </a:spcBef>
              <a:spcAft>
                <a:spcPct val="0"/>
              </a:spcAft>
              <a:buFont typeface="Arial" charset="0"/>
              <a:buChar char="•"/>
            </a:pPr>
            <a:r>
              <a:rPr lang="nl-NL" sz="2400" dirty="0">
                <a:solidFill>
                  <a:srgbClr val="666666"/>
                </a:solidFill>
                <a:latin typeface="Source Sans Pro"/>
                <a:cs typeface="Arial" charset="0"/>
              </a:rPr>
              <a:t>Transitieproces op gang getrokken</a:t>
            </a:r>
          </a:p>
          <a:p>
            <a:pPr fontAlgn="base">
              <a:spcBef>
                <a:spcPct val="0"/>
              </a:spcBef>
              <a:spcAft>
                <a:spcPct val="0"/>
              </a:spcAft>
            </a:pPr>
            <a:endParaRPr lang="nl-NL" dirty="0">
              <a:solidFill>
                <a:srgbClr val="666666"/>
              </a:solidFill>
              <a:latin typeface="Arial" charset="0"/>
              <a:cs typeface="Arial" charset="0"/>
            </a:endParaRPr>
          </a:p>
          <a:p>
            <a:pPr fontAlgn="base">
              <a:spcBef>
                <a:spcPct val="0"/>
              </a:spcBef>
              <a:spcAft>
                <a:spcPct val="0"/>
              </a:spcAft>
            </a:pPr>
            <a:endParaRPr lang="nl-NL" dirty="0">
              <a:solidFill>
                <a:srgbClr val="666666"/>
              </a:solidFill>
              <a:latin typeface="Arial" charset="0"/>
              <a:cs typeface="Arial" charset="0"/>
            </a:endParaRPr>
          </a:p>
          <a:p>
            <a:pPr fontAlgn="base">
              <a:spcBef>
                <a:spcPct val="0"/>
              </a:spcBef>
              <a:spcAft>
                <a:spcPct val="0"/>
              </a:spcAft>
            </a:pPr>
            <a:endParaRPr lang="nl-NL" dirty="0">
              <a:solidFill>
                <a:prstClr val="black"/>
              </a:solidFill>
              <a:latin typeface="Arial" charset="0"/>
              <a:cs typeface="Arial" charset="0"/>
            </a:endParaRPr>
          </a:p>
        </p:txBody>
      </p:sp>
    </p:spTree>
    <p:extLst>
      <p:ext uri="{BB962C8B-B14F-4D97-AF65-F5344CB8AC3E}">
        <p14:creationId xmlns:p14="http://schemas.microsoft.com/office/powerpoint/2010/main" val="2783938953"/>
      </p:ext>
    </p:extLst>
  </p:cSld>
  <p:clrMapOvr>
    <a:masterClrMapping/>
  </p:clrMapOvr>
</p:sld>
</file>

<file path=ppt/theme/theme1.xml><?xml version="1.0" encoding="utf-8"?>
<a:theme xmlns:a="http://schemas.openxmlformats.org/drawingml/2006/main" name="Provincie">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dirty="0" smtClean="0"/>
        </a:defPPr>
      </a:lstStyle>
    </a:txDef>
  </a:objectDefaults>
  <a:extraClrSchemeLst/>
  <a:extLst>
    <a:ext uri="{05A4C25C-085E-4340-85A3-A5531E510DB2}">
      <thm15:themeFamily xmlns:thm15="http://schemas.microsoft.com/office/thememl/2012/main" name="Zeeland.potx" id="{BE7BC9F6-4435-4F9F-857D-0BB08AA0DE17}" vid="{45CD1FDB-0AF1-4D0E-A483-0702F2E5C60C}"/>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ovincie Zeeland sjabloon handleiding_v2.pptx" id="{5294F9AD-D44E-495E-817A-AC2937216742}" vid="{130E31CD-289C-44D7-A10D-B385F4ADEB68}"/>
    </a:ext>
  </a:extLst>
</a:theme>
</file>

<file path=ppt/theme/theme4.xml><?xml version="1.0" encoding="utf-8"?>
<a:theme xmlns:a="http://schemas.openxmlformats.org/drawingml/2006/main" name="2_Kantoor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ovincie Zeeland sjabloon handleiding_v2.pptx" id="{5294F9AD-D44E-495E-817A-AC2937216742}" vid="{130E31CD-289C-44D7-A10D-B385F4ADEB68}"/>
    </a:ext>
  </a:extLst>
</a:theme>
</file>

<file path=ppt/theme/theme5.xml><?xml version="1.0" encoding="utf-8"?>
<a:theme xmlns:a="http://schemas.openxmlformats.org/drawingml/2006/main" name="huisstijl_s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uisstijl lettertype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sjabloon_2023 (003).pot  -  Alleen-lezen  -  Compatibiliteitsmodus" id="{CA69E878-D287-4438-9C97-BC3821E9BD16}" vid="{CCF28088-44BE-4306-9F5A-E35E859BECD3}"/>
    </a:ext>
  </a:extLst>
</a:theme>
</file>

<file path=ppt/theme/theme6.xml><?xml version="1.0" encoding="utf-8"?>
<a:theme xmlns:a="http://schemas.openxmlformats.org/drawingml/2006/main" name="1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ivingLab">
      <a:majorFont>
        <a:latin typeface="Source Sans Pro"/>
        <a:ea typeface=""/>
        <a:cs typeface=""/>
      </a:majorFont>
      <a:minorFont>
        <a:latin typeface="Source Sans Pro"/>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0623_Presentatie_Voucherregeling" id="{FC6A4911-B57C-4E33-BD5C-8327C84FAEA8}" vid="{104A4EDE-D829-4A5B-B89A-C6DC0D1A07BE}"/>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412</TotalTime>
  <Words>2236</Words>
  <Application>Microsoft Office PowerPoint</Application>
  <PresentationFormat>Breedbeeld</PresentationFormat>
  <Paragraphs>374</Paragraphs>
  <Slides>44</Slides>
  <Notes>11</Notes>
  <HiddenSlides>0</HiddenSlides>
  <MMClips>0</MMClips>
  <ScaleCrop>false</ScaleCrop>
  <HeadingPairs>
    <vt:vector size="6" baseType="variant">
      <vt:variant>
        <vt:lpstr>Gebruikte lettertypen</vt:lpstr>
      </vt:variant>
      <vt:variant>
        <vt:i4>11</vt:i4>
      </vt:variant>
      <vt:variant>
        <vt:lpstr>Thema</vt:lpstr>
      </vt:variant>
      <vt:variant>
        <vt:i4>6</vt:i4>
      </vt:variant>
      <vt:variant>
        <vt:lpstr>Diatitels</vt:lpstr>
      </vt:variant>
      <vt:variant>
        <vt:i4>44</vt:i4>
      </vt:variant>
    </vt:vector>
  </HeadingPairs>
  <TitlesOfParts>
    <vt:vector size="61" baseType="lpstr">
      <vt:lpstr>Aptos</vt:lpstr>
      <vt:lpstr>Arial</vt:lpstr>
      <vt:lpstr>Calibri</vt:lpstr>
      <vt:lpstr>Courier New</vt:lpstr>
      <vt:lpstr>PF Din Stencil</vt:lpstr>
      <vt:lpstr>PF Din Stencil Medium</vt:lpstr>
      <vt:lpstr>Rijksoverheid Sans</vt:lpstr>
      <vt:lpstr>Source Sans Pro</vt:lpstr>
      <vt:lpstr>Source Sans Pro Bold</vt:lpstr>
      <vt:lpstr>Symbol</vt:lpstr>
      <vt:lpstr>Wingdings</vt:lpstr>
      <vt:lpstr>Provincie</vt:lpstr>
      <vt:lpstr>Office-thema</vt:lpstr>
      <vt:lpstr>Kantoorthema</vt:lpstr>
      <vt:lpstr>2_Kantoorthema</vt:lpstr>
      <vt:lpstr>huisstijl_sd</vt:lpstr>
      <vt:lpstr>1_Office-thema</vt:lpstr>
      <vt:lpstr>‘Versnellen van  zoetwaterprojecten’</vt:lpstr>
      <vt:lpstr>PowerPoint-presentatie</vt:lpstr>
      <vt:lpstr>Kees van Westen Agrarisch Schouwen-Duiveland</vt:lpstr>
      <vt:lpstr>Michel Carol AddVision</vt:lpstr>
      <vt:lpstr>Voucherregeling  Investeringen in innovaties voor beschikbaarheid van zoetwater</vt:lpstr>
      <vt:lpstr>Programma</vt:lpstr>
      <vt:lpstr>Aanleiding en doel voucherregeling </vt:lpstr>
      <vt:lpstr>Subsidieregeling met  vier onderdelen</vt:lpstr>
      <vt:lpstr>Highlights voucherregeling</vt:lpstr>
      <vt:lpstr>Resultaten voucherregeling</vt:lpstr>
      <vt:lpstr>Projecten 1C (Aanschaf) - NKG</vt:lpstr>
      <vt:lpstr>Projecten 1B en 2</vt:lpstr>
      <vt:lpstr>Monitoring en kennisdeling</vt:lpstr>
      <vt:lpstr>Vervolgproces</vt:lpstr>
      <vt:lpstr>Maja van Putte Provincie Zeeland</vt:lpstr>
      <vt:lpstr>Subsidiekansen  Bijeenkomst 8 juli Scharendijke</vt:lpstr>
      <vt:lpstr>Het GLB/Nationaal Strategisch Plan</vt:lpstr>
      <vt:lpstr>Openstellingskalender 2024 Zeeland</vt:lpstr>
      <vt:lpstr>LEADER</vt:lpstr>
      <vt:lpstr>LEADER</vt:lpstr>
      <vt:lpstr>Samenwerking voor innovatie European Innovation Partnership (EIP) </vt:lpstr>
      <vt:lpstr>Samenwerking voor innovatie EIP </vt:lpstr>
      <vt:lpstr>Kennisdeling en informatie </vt:lpstr>
      <vt:lpstr>Productieve investeringen Groen-Blauw én dierenwelzijn en jonge boeren</vt:lpstr>
      <vt:lpstr>Samenwerking integrale gebiedsontwikkeling</vt:lpstr>
      <vt:lpstr>ANLB- akkerranden langs primaire waterlopen 2025 </vt:lpstr>
      <vt:lpstr>Zeeland in Stroomversnelling </vt:lpstr>
      <vt:lpstr>Zeeland in Stroomversnelling </vt:lpstr>
      <vt:lpstr>Prioriteiten | Klimaat  </vt:lpstr>
      <vt:lpstr>Prioriteiten | Landbouw &amp; Voeding </vt:lpstr>
      <vt:lpstr>Zeeland in Stroomversnelling </vt:lpstr>
      <vt:lpstr>Waarvoor kan je bij ons terecht?</vt:lpstr>
      <vt:lpstr>PowerPoint-presentatie</vt:lpstr>
      <vt:lpstr>Kimo van den Berg Gemeente Schouwen-Duiveland</vt:lpstr>
      <vt:lpstr>Beleidsregels waterbassins bouwwerken zijnde buiten bouwvlak (concept)  Gemeente Schouwen-Duiveland    Kimo van den Berg – Sr. Beleidsmedewerker Ruimtelijke Ordening  8 juli 2024 </vt:lpstr>
      <vt:lpstr>Waarom beleidsregels?</vt:lpstr>
      <vt:lpstr>Huidig beleid</vt:lpstr>
      <vt:lpstr>Beleidsregels waterbassins</vt:lpstr>
      <vt:lpstr>Beleidsregels waterbassins</vt:lpstr>
      <vt:lpstr>Beleidsregels waterbassins</vt:lpstr>
      <vt:lpstr>Vervolg </vt:lpstr>
      <vt:lpstr>PowerPoint-presentatie</vt:lpstr>
      <vt:lpstr>Netwerken, kennisdelen  en mogelijkheid tot het stellen van vragen</vt:lpstr>
      <vt:lpstr>Meer weten over het Living Lab?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Themasessie:  ‘Samenwerken aan een toekomstbestendige Zeeuwse Delta’</dc:title>
  <dc:creator>Denise van Eekeren</dc:creator>
  <cp:lastModifiedBy>Naomi Slikboer</cp:lastModifiedBy>
  <cp:revision>13</cp:revision>
  <dcterms:created xsi:type="dcterms:W3CDTF">2024-01-24T08:22:48Z</dcterms:created>
  <dcterms:modified xsi:type="dcterms:W3CDTF">2024-07-08T14:17:02Z</dcterms:modified>
</cp:coreProperties>
</file>