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343" r:id="rId4"/>
    <p:sldId id="278" r:id="rId5"/>
    <p:sldId id="284" r:id="rId6"/>
    <p:sldId id="345" r:id="rId7"/>
    <p:sldId id="273" r:id="rId8"/>
    <p:sldId id="274" r:id="rId9"/>
    <p:sldId id="276" r:id="rId10"/>
    <p:sldId id="277" r:id="rId11"/>
    <p:sldId id="344" r:id="rId12"/>
    <p:sldId id="286" r:id="rId13"/>
    <p:sldId id="346" r:id="rId14"/>
    <p:sldId id="347" r:id="rId15"/>
    <p:sldId id="259" r:id="rId16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5">
          <p15:clr>
            <a:srgbClr val="A4A3A4"/>
          </p15:clr>
        </p15:guide>
        <p15:guide id="3" orient="horz" pos="2810">
          <p15:clr>
            <a:srgbClr val="A4A3A4"/>
          </p15:clr>
        </p15:guide>
        <p15:guide id="4" pos="388">
          <p15:clr>
            <a:srgbClr val="A4A3A4"/>
          </p15:clr>
        </p15:guide>
        <p15:guide id="5" pos="5601">
          <p15:clr>
            <a:srgbClr val="A4A3A4"/>
          </p15:clr>
        </p15:guide>
        <p15:guide id="6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1892" autoAdjust="0"/>
  </p:normalViewPr>
  <p:slideViewPr>
    <p:cSldViewPr snapToGrid="0" showGuides="1">
      <p:cViewPr varScale="1">
        <p:scale>
          <a:sx n="138" d="100"/>
          <a:sy n="138" d="100"/>
        </p:scale>
        <p:origin x="810" y="120"/>
      </p:cViewPr>
      <p:guideLst>
        <p:guide orient="horz" pos="928"/>
        <p:guide orient="horz" pos="105"/>
        <p:guide orient="horz" pos="2810"/>
        <p:guide pos="388"/>
        <p:guide pos="5601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'Risico''s Vlissingen'!$T$4</c:f>
              <c:strCache>
                <c:ptCount val="1"/>
                <c:pt idx="0">
                  <c:v>GL 2050 laag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'Risico''s Vlissingen'!$L$5:$L$9</c:f>
              <c:strCache>
                <c:ptCount val="5"/>
                <c:pt idx="0">
                  <c:v>Consumptieaardappelen, kleigrond, Zuidwest Nederland</c:v>
                </c:pt>
                <c:pt idx="1">
                  <c:v>Wintertarwe</c:v>
                </c:pt>
                <c:pt idx="2">
                  <c:v>Suikerbieten</c:v>
                </c:pt>
                <c:pt idx="3">
                  <c:v>Zaaiui</c:v>
                </c:pt>
                <c:pt idx="4">
                  <c:v>Totaal</c:v>
                </c:pt>
              </c:strCache>
            </c:strRef>
          </c:cat>
          <c:val>
            <c:numRef>
              <c:f>'Risico''s Vlissingen'!$T$5:$T$9</c:f>
              <c:numCache>
                <c:formatCode>0%</c:formatCode>
                <c:ptCount val="5"/>
                <c:pt idx="0">
                  <c:v>3.7704622910316656E-2</c:v>
                </c:pt>
                <c:pt idx="1">
                  <c:v>-1.8846207169121829E-3</c:v>
                </c:pt>
                <c:pt idx="2">
                  <c:v>-1.9025507638634539E-3</c:v>
                </c:pt>
                <c:pt idx="3">
                  <c:v>1.2539651993618433E-2</c:v>
                </c:pt>
                <c:pt idx="4">
                  <c:v>4.6457103423159452E-2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1-4F22-9CE7-1491DF9DD494}"/>
            </c:ext>
          </c:extLst>
        </c:ser>
        <c:ser>
          <c:idx val="1"/>
          <c:order val="1"/>
          <c:tx>
            <c:strRef>
              <c:f>'Risico''s Vlissingen'!$U$4</c:f>
              <c:strCache>
                <c:ptCount val="1"/>
                <c:pt idx="0">
                  <c:v>GL 2050 hoog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'Risico''s Vlissingen'!$L$5:$L$9</c:f>
              <c:strCache>
                <c:ptCount val="5"/>
                <c:pt idx="0">
                  <c:v>Consumptieaardappelen, kleigrond, Zuidwest Nederland</c:v>
                </c:pt>
                <c:pt idx="1">
                  <c:v>Wintertarwe</c:v>
                </c:pt>
                <c:pt idx="2">
                  <c:v>Suikerbieten</c:v>
                </c:pt>
                <c:pt idx="3">
                  <c:v>Zaaiui</c:v>
                </c:pt>
                <c:pt idx="4">
                  <c:v>Totaal</c:v>
                </c:pt>
              </c:strCache>
            </c:strRef>
          </c:cat>
          <c:val>
            <c:numRef>
              <c:f>'Risico''s Vlissingen'!$U$5:$U$9</c:f>
              <c:numCache>
                <c:formatCode>0%</c:formatCode>
                <c:ptCount val="5"/>
                <c:pt idx="0">
                  <c:v>0.13161047619638835</c:v>
                </c:pt>
                <c:pt idx="1">
                  <c:v>-5.6538621507365482E-3</c:v>
                </c:pt>
                <c:pt idx="2">
                  <c:v>-9.5127538193172715E-4</c:v>
                </c:pt>
                <c:pt idx="3">
                  <c:v>2.2466876488566361E-2</c:v>
                </c:pt>
                <c:pt idx="4">
                  <c:v>0.14747221515228642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1-4F22-9CE7-1491DF9DD494}"/>
            </c:ext>
          </c:extLst>
        </c:ser>
        <c:ser>
          <c:idx val="2"/>
          <c:order val="2"/>
          <c:tx>
            <c:strRef>
              <c:f>'Risico''s Vlissingen'!$V$4</c:f>
              <c:strCache>
                <c:ptCount val="1"/>
                <c:pt idx="0">
                  <c:v>WH 2050 laag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'Risico''s Vlissingen'!$L$5:$L$9</c:f>
              <c:strCache>
                <c:ptCount val="5"/>
                <c:pt idx="0">
                  <c:v>Consumptieaardappelen, kleigrond, Zuidwest Nederland</c:v>
                </c:pt>
                <c:pt idx="1">
                  <c:v>Wintertarwe</c:v>
                </c:pt>
                <c:pt idx="2">
                  <c:v>Suikerbieten</c:v>
                </c:pt>
                <c:pt idx="3">
                  <c:v>Zaaiui</c:v>
                </c:pt>
                <c:pt idx="4">
                  <c:v>Totaal</c:v>
                </c:pt>
              </c:strCache>
            </c:strRef>
          </c:cat>
          <c:val>
            <c:numRef>
              <c:f>'Risico''s Vlissingen'!$V$5:$V$9</c:f>
              <c:numCache>
                <c:formatCode>0%</c:formatCode>
                <c:ptCount val="5"/>
                <c:pt idx="0">
                  <c:v>7.1140797943993667E-2</c:v>
                </c:pt>
                <c:pt idx="1">
                  <c:v>-1.2438496731620407E-2</c:v>
                </c:pt>
                <c:pt idx="2">
                  <c:v>4.4392851156813953E-3</c:v>
                </c:pt>
                <c:pt idx="3">
                  <c:v>6.3220745467826273E-2</c:v>
                </c:pt>
                <c:pt idx="4">
                  <c:v>0.12636233179588094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1-4F22-9CE7-1491DF9DD494}"/>
            </c:ext>
          </c:extLst>
        </c:ser>
        <c:ser>
          <c:idx val="3"/>
          <c:order val="3"/>
          <c:tx>
            <c:strRef>
              <c:f>'Risico''s Vlissingen'!$W$4</c:f>
              <c:strCache>
                <c:ptCount val="1"/>
                <c:pt idx="0">
                  <c:v>WH 2050 hoog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'Risico''s Vlissingen'!$L$5:$L$9</c:f>
              <c:strCache>
                <c:ptCount val="5"/>
                <c:pt idx="0">
                  <c:v>Consumptieaardappelen, kleigrond, Zuidwest Nederland</c:v>
                </c:pt>
                <c:pt idx="1">
                  <c:v>Wintertarwe</c:v>
                </c:pt>
                <c:pt idx="2">
                  <c:v>Suikerbieten</c:v>
                </c:pt>
                <c:pt idx="3">
                  <c:v>Zaaiui</c:v>
                </c:pt>
                <c:pt idx="4">
                  <c:v>Totaal</c:v>
                </c:pt>
              </c:strCache>
            </c:strRef>
          </c:cat>
          <c:val>
            <c:numRef>
              <c:f>'Risico''s Vlissingen'!$W$5:$W$9</c:f>
              <c:numCache>
                <c:formatCode>0%</c:formatCode>
                <c:ptCount val="5"/>
                <c:pt idx="0">
                  <c:v>0.3201335907479716</c:v>
                </c:pt>
                <c:pt idx="1">
                  <c:v>-5.2769380073541122E-2</c:v>
                </c:pt>
                <c:pt idx="2">
                  <c:v>3.8051015277269042E-3</c:v>
                </c:pt>
                <c:pt idx="3">
                  <c:v>8.3075194457722115E-2</c:v>
                </c:pt>
                <c:pt idx="4">
                  <c:v>0.35424450665987955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1-4F22-9CE7-1491DF9DD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636176"/>
        <c:axId val="2036975328"/>
      </c:barChart>
      <c:catAx>
        <c:axId val="202963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975328"/>
        <c:crosses val="autoZero"/>
        <c:auto val="1"/>
        <c:lblAlgn val="ctr"/>
        <c:lblOffset val="100"/>
        <c:noMultiLvlLbl val="0"/>
      </c:catAx>
      <c:valAx>
        <c:axId val="20369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63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9-4-2021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Risico % </a:t>
            </a:r>
            <a:r>
              <a:rPr lang="nl-NL" dirty="0" err="1"/>
              <a:t>tov</a:t>
            </a:r>
            <a:r>
              <a:rPr lang="nl-NL" dirty="0"/>
              <a:t> van bouwplan bruto geldopbrengst.  </a:t>
            </a:r>
            <a:br>
              <a:rPr lang="nl-NL" dirty="0"/>
            </a:br>
            <a:r>
              <a:rPr lang="nl-NL" dirty="0"/>
              <a:t>ZONDER VERZILTING!</a:t>
            </a:r>
          </a:p>
          <a:p>
            <a:r>
              <a:rPr lang="nl-NL" dirty="0"/>
              <a:t>Aardappel en zaai ui kwetsbaar – orde van </a:t>
            </a:r>
            <a:r>
              <a:rPr lang="nl-NL" dirty="0" err="1"/>
              <a:t>groote</a:t>
            </a:r>
            <a:r>
              <a:rPr lang="nl-NL" dirty="0"/>
              <a:t> te overzien </a:t>
            </a:r>
            <a:r>
              <a:rPr lang="nl-NL" dirty="0" err="1"/>
              <a:t>tov</a:t>
            </a:r>
            <a:r>
              <a:rPr lang="nl-NL" dirty="0"/>
              <a:t> rest van NL. </a:t>
            </a:r>
          </a:p>
          <a:p>
            <a:endParaRPr lang="nl-NL" dirty="0"/>
          </a:p>
          <a:p>
            <a:r>
              <a:rPr lang="nl-NL" dirty="0"/>
              <a:t>Wintertarwe en </a:t>
            </a:r>
            <a:r>
              <a:rPr lang="nl-NL" dirty="0" err="1"/>
              <a:t>Zaaiui</a:t>
            </a:r>
            <a:r>
              <a:rPr lang="nl-NL" dirty="0"/>
              <a:t>; geen last of zelfs verbetering teeltomstandigheden!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5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https://www.waterschaplimburg.nl/@6028/15-maatregelen-water/ </a:t>
            </a:r>
          </a:p>
          <a:p>
            <a:r>
              <a:rPr lang="nl-NL" dirty="0"/>
              <a:t>https://www.groenkennisnet.nl/nl/groenkennisnet/dossier/Dossier-klimaatadaptatie-open-teelten.htm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53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https://www.youtube.com/watch?v=JhWCtT6HmPY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4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22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2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6550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3200" y="1368000"/>
            <a:ext cx="8398800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15951" y="1473199"/>
            <a:ext cx="8275638" cy="29876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1600" y="168288"/>
            <a:ext cx="3816000" cy="987200"/>
          </a:xfrm>
        </p:spPr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8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9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6175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59936"/>
            <a:ext cx="4100513" cy="310093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1727"/>
            <a:ext cx="4100513" cy="2989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31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150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2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3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4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3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6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7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8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39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40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8288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96966" y="1368000"/>
            <a:ext cx="8394622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A7694-56F2-4125-BEBE-6B087ABCA79F}"/>
              </a:ext>
            </a:extLst>
          </p:cNvPr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WCtT6HmPY?feature=oembed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195.93.238.49/wiki/gofresh/wiki/index.php/Speciaal:ZoekopdrachtUitvoeren/GO-FRESH_calculator?Go_Fresh_calculator%5bpagename%5d=LC%200014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groenkennisnet.nl/nl/groenkennisnet/dossier/Dossier-klimaatadaptatie-open-teelten.htm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Klimaatrisico’s en adaptatie in de open teelten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/>
              <a:t>Kennisavond Schouwen-Duiveland - Broedplaats zoet water / IBP</a:t>
            </a:r>
            <a:endParaRPr lang="en-US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13 april 2021, online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Daan Verstand, </a:t>
            </a:r>
            <a:r>
              <a:rPr lang="nl-NL" i="1" dirty="0"/>
              <a:t>WUR Plant Sciences</a:t>
            </a:r>
            <a:br>
              <a:rPr lang="nl-NL" i="1" dirty="0"/>
            </a:br>
            <a:r>
              <a:rPr lang="nl-NL" i="1" dirty="0"/>
              <a:t>onderzoeker klimaat en landbouw</a:t>
            </a:r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FE804933-1094-4170-8CBA-3D13734034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9"/>
          <a:stretch/>
        </p:blipFill>
        <p:spPr>
          <a:xfrm>
            <a:off x="5346975" y="1813496"/>
            <a:ext cx="3544612" cy="3028207"/>
          </a:xfr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02798-96BA-4480-ADB2-789550F82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0159DB-5348-40AD-BF28-99F26478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473E8-6D2D-4621-9B08-E4932B416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10</a:t>
            </a:fld>
            <a:endParaRPr lang="nl-NL" dirty="0"/>
          </a:p>
        </p:txBody>
      </p:sp>
      <p:pic>
        <p:nvPicPr>
          <p:cNvPr id="5" name="Online Media 4" title="Slim omgaan met water: aardappels poten met Bert Merx">
            <a:hlinkClick r:id="" action="ppaction://media"/>
            <a:extLst>
              <a:ext uri="{FF2B5EF4-FFF2-40B4-BE49-F238E27FC236}">
                <a16:creationId xmlns:a16="http://schemas.microsoft.com/office/drawing/2014/main" id="{73D016F0-79C7-454B-9A75-84A732BAE3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503" y="108576"/>
            <a:ext cx="8613515" cy="48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F31DCE-F1F9-4866-AB5D-016928EFB8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Aanpak lijkt geschikt; werken aan gezamenlijke wateropgaven</a:t>
            </a:r>
          </a:p>
          <a:p>
            <a:r>
              <a:rPr lang="nl-NL" dirty="0"/>
              <a:t>Via proces geschikte maatregelen identificeren en demonstreren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14025-BE76-47DB-90CB-1A0AD8A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elders?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2CC34-5367-4515-A5D1-AD99C391D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23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CF113-C531-41D4-AC8A-CFE682805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985A-C1C6-42D7-9CDB-7420B40D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Verzilting en gewassen - indicatief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9A778-EA82-4855-8B52-CAC61B7DA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12</a:t>
            </a:fld>
            <a:endParaRPr lang="nl-NL" dirty="0"/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9E195F1D-8E69-4565-B739-92E134CEBA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0" t="27344" r="19757" b="33412"/>
          <a:stretch/>
        </p:blipFill>
        <p:spPr bwMode="auto">
          <a:xfrm>
            <a:off x="296423" y="683100"/>
            <a:ext cx="6745459" cy="3563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672FAD-C3EC-4725-876B-1C46D505BCC5}"/>
              </a:ext>
            </a:extLst>
          </p:cNvPr>
          <p:cNvSpPr txBox="1"/>
          <p:nvPr/>
        </p:nvSpPr>
        <p:spPr>
          <a:xfrm>
            <a:off x="5788045" y="4657032"/>
            <a:ext cx="2507673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PBL 2012, WUR 2004</a:t>
            </a:r>
          </a:p>
        </p:txBody>
      </p:sp>
    </p:spTree>
    <p:extLst>
      <p:ext uri="{BB962C8B-B14F-4D97-AF65-F5344CB8AC3E}">
        <p14:creationId xmlns:p14="http://schemas.microsoft.com/office/powerpoint/2010/main" val="160226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EA0B42-7F12-412D-A2FD-54357A35C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902289"/>
            <a:ext cx="8398800" cy="3558111"/>
          </a:xfrm>
        </p:spPr>
        <p:txBody>
          <a:bodyPr/>
          <a:lstStyle/>
          <a:p>
            <a:r>
              <a:rPr lang="nl-NL" dirty="0"/>
              <a:t>Zoetwater injecteren</a:t>
            </a:r>
          </a:p>
          <a:p>
            <a:pPr marL="0" indent="0">
              <a:buNone/>
            </a:pPr>
            <a:r>
              <a:rPr lang="nl-NL" b="1" dirty="0"/>
              <a:t>Extra zoetwater: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6000-10000 m3</a:t>
            </a:r>
          </a:p>
          <a:p>
            <a:pPr marL="0" indent="0">
              <a:buNone/>
            </a:pPr>
            <a:r>
              <a:rPr lang="nl-NL" b="1" dirty="0"/>
              <a:t>Kosten in deze casus:</a:t>
            </a:r>
          </a:p>
          <a:p>
            <a:pPr marL="0" indent="0">
              <a:buNone/>
            </a:pPr>
            <a:r>
              <a:rPr lang="nl-NL" dirty="0"/>
              <a:t>0.50- 0.74 euro/m3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Kosten in uw situatie:</a:t>
            </a:r>
            <a:br>
              <a:rPr lang="nl-NL" dirty="0"/>
            </a:br>
            <a:r>
              <a:rPr lang="nl-NL" dirty="0">
                <a:solidFill>
                  <a:srgbClr val="FFFF00"/>
                </a:solidFill>
                <a:hlinkClick r:id="rId2"/>
              </a:rPr>
              <a:t>Calculator</a:t>
            </a:r>
            <a:endParaRPr lang="nl-NL" dirty="0">
              <a:solidFill>
                <a:srgbClr val="FFFF00"/>
              </a:solidFill>
            </a:endParaRP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E4529-F234-4801-82D2-D94AE221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FFFFFF"/>
                </a:highlight>
              </a:rPr>
              <a:t>Onderwateropslag bij fruitteler Walcheren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45FB-38BD-4E88-B57E-9D2382436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13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E3C9B-6AE9-4068-809F-1B776C534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386" y="779646"/>
            <a:ext cx="3410538" cy="3803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9564B-8776-4F3C-911D-7CE040A3BF01}"/>
              </a:ext>
            </a:extLst>
          </p:cNvPr>
          <p:cNvSpPr txBox="1"/>
          <p:nvPr/>
        </p:nvSpPr>
        <p:spPr>
          <a:xfrm>
            <a:off x="4275360" y="4349144"/>
            <a:ext cx="4868640" cy="294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100" dirty="0">
                <a:solidFill>
                  <a:schemeClr val="accent6"/>
                </a:solidFill>
                <a:latin typeface="Verdana" pitchFamily="34" charset="0"/>
              </a:rPr>
              <a:t>http://195.93.238.49/wiki/gofresh/wiki/index.php/EMMSkinHome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0D19E-79C2-4548-B3E7-A2982C58C16E}"/>
              </a:ext>
            </a:extLst>
          </p:cNvPr>
          <p:cNvSpPr txBox="1"/>
          <p:nvPr/>
        </p:nvSpPr>
        <p:spPr>
          <a:xfrm>
            <a:off x="4033050" y="4589559"/>
            <a:ext cx="5252610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100" b="1" dirty="0">
                <a:solidFill>
                  <a:schemeClr val="accent6"/>
                </a:solidFill>
                <a:latin typeface="Verdana" pitchFamily="34" charset="0"/>
              </a:rPr>
              <a:t>Info over techniek: </a:t>
            </a:r>
            <a:r>
              <a:rPr lang="nl-NL" sz="1100" dirty="0">
                <a:solidFill>
                  <a:schemeClr val="accent6"/>
                </a:solidFill>
                <a:latin typeface="Verdana" pitchFamily="34" charset="0"/>
              </a:rPr>
              <a:t>Koen Zuurbier (KWR-Water)</a:t>
            </a:r>
            <a:br>
              <a:rPr lang="nl-NL" sz="1100" dirty="0">
                <a:solidFill>
                  <a:schemeClr val="accent6"/>
                </a:solidFill>
                <a:latin typeface="Verdana" pitchFamily="34" charset="0"/>
              </a:rPr>
            </a:br>
            <a:r>
              <a:rPr lang="nl-NL" sz="1100" b="1" dirty="0">
                <a:solidFill>
                  <a:schemeClr val="accent6"/>
                </a:solidFill>
                <a:latin typeface="Verdana" pitchFamily="34" charset="0"/>
              </a:rPr>
              <a:t>Informatie kosten: </a:t>
            </a:r>
            <a:r>
              <a:rPr lang="nl-NL" sz="1100" dirty="0">
                <a:solidFill>
                  <a:schemeClr val="accent6"/>
                </a:solidFill>
                <a:latin typeface="Verdana" pitchFamily="34" charset="0"/>
              </a:rPr>
              <a:t>Jeroen Veraart (Wageningen </a:t>
            </a:r>
            <a:r>
              <a:rPr lang="nl-NL" sz="1100" dirty="0" err="1">
                <a:solidFill>
                  <a:schemeClr val="accent6"/>
                </a:solidFill>
                <a:latin typeface="Verdana" pitchFamily="34" charset="0"/>
              </a:rPr>
              <a:t>Environmental</a:t>
            </a:r>
            <a:r>
              <a:rPr lang="nl-NL" sz="1100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nl-NL" sz="1100" dirty="0" err="1">
                <a:solidFill>
                  <a:schemeClr val="accent6"/>
                </a:solidFill>
                <a:latin typeface="Verdana" pitchFamily="34" charset="0"/>
              </a:rPr>
              <a:t>Res</a:t>
            </a:r>
            <a:r>
              <a:rPr lang="nl-NL" sz="1100" dirty="0">
                <a:solidFill>
                  <a:schemeClr val="accent6"/>
                </a:solidFill>
                <a:latin typeface="Verdan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6136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84AD0-6FE7-4C6F-B284-B7510BE69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Vergroten/behouden regenwaterlens</a:t>
            </a:r>
            <a:br>
              <a:rPr lang="nl-NL" dirty="0"/>
            </a:br>
            <a:r>
              <a:rPr lang="nl-NL" dirty="0"/>
              <a:t>door slimme diepe drainage.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FAFCE-11EB-4AEA-B80E-F5C5DA29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Zoute kwel onder de duim in Kerkwerve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7B7FB-184B-4C52-B483-CBF86699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14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6176A-A38A-44AA-8C0D-67F585C6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43" y="1113533"/>
            <a:ext cx="6451970" cy="22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8288"/>
            <a:ext cx="3816000" cy="576832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561600" y="1368000"/>
            <a:ext cx="3816436" cy="3091979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Bronnen te vinden op: </a:t>
            </a:r>
            <a:r>
              <a:rPr lang="nl-NL" sz="1100" dirty="0">
                <a:hlinkClick r:id="rId2"/>
              </a:rPr>
              <a:t>https://www.groenkennisnet.nl/nl/groenkennisnet/dossier/Dossier-klimaatadaptatie-open-teelten.htm</a:t>
            </a:r>
            <a:r>
              <a:rPr lang="nl-NL" sz="1100" dirty="0"/>
              <a:t>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15</a:t>
            </a:fld>
            <a:endParaRPr lang="nl-NL" dirty="0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46E2C05F-C2C8-4966-8688-DAAED414AC1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541006"/>
            <a:ext cx="4294187" cy="4294188"/>
          </a:xfrm>
        </p:spPr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Klimaatstresstest </a:t>
            </a:r>
          </a:p>
          <a:p>
            <a:pPr lvl="1"/>
            <a:r>
              <a:rPr lang="nl-NL" u="sng" dirty="0"/>
              <a:t>Klimaatrisico’s</a:t>
            </a:r>
            <a:r>
              <a:rPr lang="nl-NL" dirty="0"/>
              <a:t> gewas en bedrijfsniveau</a:t>
            </a:r>
          </a:p>
          <a:p>
            <a:r>
              <a:rPr lang="nl-NL" dirty="0"/>
              <a:t>Water vasthouden Limburg: </a:t>
            </a:r>
            <a:r>
              <a:rPr lang="nl-NL" u="sng" dirty="0"/>
              <a:t>Proces</a:t>
            </a:r>
            <a:r>
              <a:rPr lang="nl-NL" dirty="0"/>
              <a:t> en uitkomsten</a:t>
            </a:r>
          </a:p>
          <a:p>
            <a:r>
              <a:rPr lang="nl-NL" dirty="0"/>
              <a:t>Voorbeelden van </a:t>
            </a:r>
            <a:r>
              <a:rPr lang="nl-NL" u="sng" dirty="0"/>
              <a:t>klimaatadaptatie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BE344-78D7-40C6-BC69-2E4271CDE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073727"/>
            <a:ext cx="8398800" cy="3386673"/>
          </a:xfrm>
        </p:spPr>
        <p:txBody>
          <a:bodyPr/>
          <a:lstStyle/>
          <a:p>
            <a:r>
              <a:rPr lang="nl-NL" dirty="0"/>
              <a:t>Risico’s en kwetsbaarheden op gewas en bedrijfsniveau</a:t>
            </a:r>
          </a:p>
          <a:p>
            <a:pPr lvl="1"/>
            <a:r>
              <a:rPr lang="nl-NL" sz="1600" dirty="0"/>
              <a:t>Opmaat naar aanpassingen</a:t>
            </a:r>
          </a:p>
          <a:p>
            <a:r>
              <a:rPr lang="nl-NL" dirty="0"/>
              <a:t>Klimaatveranderingen -&gt; klimaatfactoren -&gt; frequentie -&gt; schade</a:t>
            </a:r>
          </a:p>
          <a:p>
            <a:endParaRPr lang="nl-NL" dirty="0"/>
          </a:p>
          <a:p>
            <a:r>
              <a:rPr lang="nl-NL" dirty="0"/>
              <a:t>Het representatieve bedrijf Zeeland: </a:t>
            </a:r>
          </a:p>
          <a:p>
            <a:pPr lvl="1"/>
            <a:r>
              <a:rPr lang="nl-NL" sz="1600" dirty="0"/>
              <a:t>Consumptie aardappel (25%), wintertarwe (42.5%), </a:t>
            </a:r>
            <a:r>
              <a:rPr lang="nl-NL" sz="1600" dirty="0" err="1"/>
              <a:t>zaaiui</a:t>
            </a:r>
            <a:r>
              <a:rPr lang="nl-NL" sz="1600" dirty="0"/>
              <a:t> (12.5%), suikerbieten (20%). </a:t>
            </a:r>
          </a:p>
          <a:p>
            <a:r>
              <a:rPr lang="nl-NL" dirty="0"/>
              <a:t>Schades zonder extra maatregelen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7F79CA-0C5B-4A51-99E3-DE225B63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Klimaatstresstest Open Teelten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6D9DC-0FE2-4B99-B9C7-874A46EFD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74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A1844-28EA-45C0-88D3-E46D22013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Frequenties per 30 jaar periode (=‘klimaat’)</a:t>
            </a:r>
          </a:p>
          <a:p>
            <a:r>
              <a:rPr lang="nl-NL" dirty="0"/>
              <a:t>Weerstation Vlissingen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B36AD-7B2B-4824-9EBE-1ABCB72F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Gewassen en klimaatfactoren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33CDE-86E4-4CAF-9A66-3618B5898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4</a:t>
            </a:fld>
            <a:endParaRPr lang="nl-N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57BDC-85A5-4ED1-8794-AE394F4E7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34664"/>
              </p:ext>
            </p:extLst>
          </p:nvPr>
        </p:nvGraphicFramePr>
        <p:xfrm>
          <a:off x="169558" y="929515"/>
          <a:ext cx="8481240" cy="237749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26347">
                  <a:extLst>
                    <a:ext uri="{9D8B030D-6E8A-4147-A177-3AD203B41FA5}">
                      <a16:colId xmlns:a16="http://schemas.microsoft.com/office/drawing/2014/main" val="3460881619"/>
                    </a:ext>
                  </a:extLst>
                </a:gridCol>
                <a:gridCol w="993962">
                  <a:extLst>
                    <a:ext uri="{9D8B030D-6E8A-4147-A177-3AD203B41FA5}">
                      <a16:colId xmlns:a16="http://schemas.microsoft.com/office/drawing/2014/main" val="3417295631"/>
                    </a:ext>
                  </a:extLst>
                </a:gridCol>
                <a:gridCol w="1290525">
                  <a:extLst>
                    <a:ext uri="{9D8B030D-6E8A-4147-A177-3AD203B41FA5}">
                      <a16:colId xmlns:a16="http://schemas.microsoft.com/office/drawing/2014/main" val="2913741425"/>
                    </a:ext>
                  </a:extLst>
                </a:gridCol>
                <a:gridCol w="829786">
                  <a:extLst>
                    <a:ext uri="{9D8B030D-6E8A-4147-A177-3AD203B41FA5}">
                      <a16:colId xmlns:a16="http://schemas.microsoft.com/office/drawing/2014/main" val="578737241"/>
                    </a:ext>
                  </a:extLst>
                </a:gridCol>
                <a:gridCol w="798457">
                  <a:extLst>
                    <a:ext uri="{9D8B030D-6E8A-4147-A177-3AD203B41FA5}">
                      <a16:colId xmlns:a16="http://schemas.microsoft.com/office/drawing/2014/main" val="3993348725"/>
                    </a:ext>
                  </a:extLst>
                </a:gridCol>
                <a:gridCol w="1050251">
                  <a:extLst>
                    <a:ext uri="{9D8B030D-6E8A-4147-A177-3AD203B41FA5}">
                      <a16:colId xmlns:a16="http://schemas.microsoft.com/office/drawing/2014/main" val="2125714437"/>
                    </a:ext>
                  </a:extLst>
                </a:gridCol>
                <a:gridCol w="1148933">
                  <a:extLst>
                    <a:ext uri="{9D8B030D-6E8A-4147-A177-3AD203B41FA5}">
                      <a16:colId xmlns:a16="http://schemas.microsoft.com/office/drawing/2014/main" val="4203431006"/>
                    </a:ext>
                  </a:extLst>
                </a:gridCol>
                <a:gridCol w="1242979">
                  <a:extLst>
                    <a:ext uri="{9D8B030D-6E8A-4147-A177-3AD203B41FA5}">
                      <a16:colId xmlns:a16="http://schemas.microsoft.com/office/drawing/2014/main" val="3056984958"/>
                    </a:ext>
                  </a:extLst>
                </a:gridCol>
              </a:tblGrid>
              <a:tr h="112963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Gewas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Klimaat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Schade </a:t>
                      </a: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laag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Schade </a:t>
                      </a: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Hoog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Frequentie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heden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Frequentie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verandering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GL2050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Frequentie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verandering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WH2050</a:t>
                      </a: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247113"/>
                  </a:ext>
                </a:extLst>
              </a:tr>
              <a:tr h="81682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6"/>
                          </a:solidFill>
                          <a:effectLst/>
                        </a:rPr>
                        <a:t>Consumptie</a:t>
                      </a:r>
                      <a:r>
                        <a:rPr lang="en-US" sz="120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6"/>
                          </a:solidFill>
                          <a:effectLst/>
                        </a:rPr>
                        <a:t>Aardappel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>
                          <a:solidFill>
                            <a:schemeClr val="accent6"/>
                          </a:solidFill>
                          <a:effectLst/>
                        </a:rPr>
                        <a:t>Hittegolf</a:t>
                      </a:r>
                      <a:endParaRPr lang="en-US" sz="120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Doorwas en opbrengstderving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25%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75%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+7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+21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4178687"/>
                  </a:ext>
                </a:extLst>
              </a:tr>
              <a:tr h="43103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6"/>
                          </a:solidFill>
                          <a:effectLst/>
                        </a:rPr>
                        <a:t>Zaaui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Droge periode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Droogteschade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30%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>
                          <a:solidFill>
                            <a:schemeClr val="accent6"/>
                          </a:solidFill>
                          <a:effectLst/>
                        </a:rPr>
                        <a:t>40%</a:t>
                      </a:r>
                      <a:endParaRPr lang="en-US" sz="120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>
                          <a:solidFill>
                            <a:schemeClr val="accent6"/>
                          </a:solidFill>
                          <a:effectLst/>
                        </a:rPr>
                        <a:t>5</a:t>
                      </a:r>
                      <a:endParaRPr lang="en-US" sz="120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+1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dirty="0">
                          <a:solidFill>
                            <a:schemeClr val="accent6"/>
                          </a:solidFill>
                          <a:effectLst/>
                        </a:rPr>
                        <a:t>+6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436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22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0AA03-8935-4F2B-81C6-5E3B3A6A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Stresstest uitkomst akkerbouwbedrijf Zeeland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D9EF-A4BF-41CB-A854-F9A62E5AE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5</a:t>
            </a:fld>
            <a:endParaRPr lang="nl-NL" dirty="0"/>
          </a:p>
        </p:txBody>
      </p:sp>
      <p:graphicFrame>
        <p:nvGraphicFramePr>
          <p:cNvPr id="6" name="Grafiek 22">
            <a:extLst>
              <a:ext uri="{FF2B5EF4-FFF2-40B4-BE49-F238E27FC236}">
                <a16:creationId xmlns:a16="http://schemas.microsoft.com/office/drawing/2014/main" id="{4636352C-B01D-6242-BBD5-DED7D4EF1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231190"/>
              </p:ext>
            </p:extLst>
          </p:nvPr>
        </p:nvGraphicFramePr>
        <p:xfrm>
          <a:off x="432769" y="693719"/>
          <a:ext cx="8030831" cy="421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12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3BC4C9-0B2E-4DC6-8F54-87B9E2A19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Bodem in topconditie houden/brengen</a:t>
            </a:r>
          </a:p>
          <a:p>
            <a:pPr lvl="1"/>
            <a:r>
              <a:rPr lang="nl-NL" sz="1600" dirty="0"/>
              <a:t>Minimale verdichting, water vasthouden</a:t>
            </a:r>
          </a:p>
          <a:p>
            <a:r>
              <a:rPr lang="nl-NL" dirty="0"/>
              <a:t>Teeltmethoden aanpassen; van het land </a:t>
            </a:r>
            <a:br>
              <a:rPr lang="nl-NL" dirty="0"/>
            </a:br>
            <a:r>
              <a:rPr lang="nl-NL" dirty="0"/>
              <a:t>voor droogte en hitte (rassen en gewassen?)</a:t>
            </a:r>
          </a:p>
          <a:p>
            <a:r>
              <a:rPr lang="nl-NL" dirty="0"/>
              <a:t>Verzekeringen *</a:t>
            </a:r>
          </a:p>
          <a:p>
            <a:r>
              <a:rPr lang="nl-NL" dirty="0"/>
              <a:t>Efficiënt watergebruik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E19A5-4BBB-469C-BB7D-834EC74B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aanpassingen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40222-8EFB-4F11-8F3A-04ED9AF88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6</a:t>
            </a:fld>
            <a:endParaRPr lang="nl-NL" dirty="0"/>
          </a:p>
        </p:txBody>
      </p:sp>
      <p:pic>
        <p:nvPicPr>
          <p:cNvPr id="5" name="Picture 4" descr="A picture containing outdoor, grass, bicycle, building&#10;&#10;Description automatically generated">
            <a:extLst>
              <a:ext uri="{FF2B5EF4-FFF2-40B4-BE49-F238E27FC236}">
                <a16:creationId xmlns:a16="http://schemas.microsoft.com/office/drawing/2014/main" id="{60DF1612-ABDA-4626-A55B-F778B776C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2506" y="1511502"/>
            <a:ext cx="3587536" cy="2690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E21E45-04EB-485D-9CDF-8480BC7E24D5}"/>
              </a:ext>
            </a:extLst>
          </p:cNvPr>
          <p:cNvSpPr txBox="1"/>
          <p:nvPr/>
        </p:nvSpPr>
        <p:spPr>
          <a:xfrm>
            <a:off x="5808518" y="4641699"/>
            <a:ext cx="2989439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000" dirty="0">
                <a:latin typeface="Verdana" pitchFamily="34" charset="0"/>
              </a:rPr>
              <a:t>Druppelirrigatie in lelie. Eigen foto, Houben</a:t>
            </a:r>
          </a:p>
        </p:txBody>
      </p:sp>
    </p:spTree>
    <p:extLst>
      <p:ext uri="{BB962C8B-B14F-4D97-AF65-F5344CB8AC3E}">
        <p14:creationId xmlns:p14="http://schemas.microsoft.com/office/powerpoint/2010/main" val="405871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8C0928-D36C-405D-B088-87AE65F4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170709"/>
            <a:ext cx="8398800" cy="3289691"/>
          </a:xfrm>
        </p:spPr>
        <p:txBody>
          <a:bodyPr/>
          <a:lstStyle/>
          <a:p>
            <a:r>
              <a:rPr lang="nl-NL" dirty="0"/>
              <a:t>Focus op piekbuien (‘natter)’ en droogte (‘droger’)</a:t>
            </a:r>
          </a:p>
          <a:p>
            <a:r>
              <a:rPr lang="nl-NL" dirty="0"/>
              <a:t>Waterschap, provincie, LLTB</a:t>
            </a:r>
          </a:p>
          <a:p>
            <a:r>
              <a:rPr lang="nl-NL" dirty="0"/>
              <a:t>Overstromingen in dorpen, vanaf akkers</a:t>
            </a:r>
          </a:p>
          <a:p>
            <a:pPr lvl="1"/>
            <a:r>
              <a:rPr lang="nl-NL" sz="1600" dirty="0"/>
              <a:t>Erosie bodem</a:t>
            </a:r>
          </a:p>
          <a:p>
            <a:r>
              <a:rPr lang="nl-NL" dirty="0"/>
              <a:t>Met akkerbouwers, veehouders en fruittelers in gesprek</a:t>
            </a:r>
          </a:p>
          <a:p>
            <a:r>
              <a:rPr lang="nl-NL" dirty="0"/>
              <a:t>Win-win zoeken: 10 mm vasthouden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48B24-FA38-4DCB-AC94-919716A3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Limburg Water – proces en uitkomsten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AF97D-95F8-4BE3-97A7-8355DB074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96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9BEFC-3491-4BA7-A92B-CE82FA783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000" y="1052945"/>
            <a:ext cx="8638000" cy="3407455"/>
          </a:xfrm>
        </p:spPr>
        <p:txBody>
          <a:bodyPr/>
          <a:lstStyle/>
          <a:p>
            <a:r>
              <a:rPr lang="nl-NL" dirty="0"/>
              <a:t>Maatregelenkist voor landbouw; hoe meer water vast te houden?</a:t>
            </a:r>
          </a:p>
          <a:p>
            <a:pPr lvl="1"/>
            <a:r>
              <a:rPr lang="nl-NL" sz="1600" dirty="0"/>
              <a:t>Perceel, bedrijf, gebiedsinrichting</a:t>
            </a:r>
          </a:p>
          <a:p>
            <a:r>
              <a:rPr lang="nl-NL" dirty="0"/>
              <a:t>Werkwijze:</a:t>
            </a:r>
          </a:p>
          <a:p>
            <a:pPr lvl="1"/>
            <a:r>
              <a:rPr lang="nl-NL" sz="1600" dirty="0"/>
              <a:t>Inventarisatie Expertworkshop– effectieve maatregelen</a:t>
            </a:r>
          </a:p>
          <a:p>
            <a:pPr lvl="1"/>
            <a:r>
              <a:rPr lang="nl-NL" sz="1600" dirty="0"/>
              <a:t>Werksessie met boeren en adviseurs– haalbaarheid en kosten</a:t>
            </a:r>
          </a:p>
          <a:p>
            <a:pPr lvl="1"/>
            <a:r>
              <a:rPr lang="nl-NL" sz="1600" dirty="0"/>
              <a:t>Factsheets’ uitwerken  - uniforme uitwerking</a:t>
            </a:r>
          </a:p>
          <a:p>
            <a:pPr lvl="1"/>
            <a:endParaRPr lang="nl-NL" dirty="0"/>
          </a:p>
          <a:p>
            <a:r>
              <a:rPr lang="nl-NL" dirty="0"/>
              <a:t>Uitkomst: Factsheets, satelliet bedrijvennetwerk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1340CA-7469-4FCD-AA49-181A9C25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taak destijds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F23A4-9FDF-4542-9154-0377043FC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3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56E026-D090-415C-9706-8FA65A2D7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473E6-5475-4185-97FE-A2A1A5E0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5270E-40CC-448F-BC19-1550FC0B0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9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010AF-A84B-4F44-84EC-A6F44F8F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7" y="-25643"/>
            <a:ext cx="4993909" cy="4135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C1344A-7ABE-4F0C-A58F-8C05500F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338" y="1942576"/>
            <a:ext cx="5595645" cy="32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519</Words>
  <Application>Microsoft Office PowerPoint</Application>
  <PresentationFormat>On-screen Show (16:9)</PresentationFormat>
  <Paragraphs>124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WUR</vt:lpstr>
      <vt:lpstr>Klimaatrisico’s en adaptatie in de open teelten</vt:lpstr>
      <vt:lpstr>Deze presentatie</vt:lpstr>
      <vt:lpstr>Klimaatstresstest Open Teelten</vt:lpstr>
      <vt:lpstr>Gewassen en klimaatfactoren</vt:lpstr>
      <vt:lpstr>Stresstest uitkomst akkerbouwbedrijf Zeeland</vt:lpstr>
      <vt:lpstr>Mogelijke aanpassingen </vt:lpstr>
      <vt:lpstr>Limburg Water – proces en uitkomsten</vt:lpstr>
      <vt:lpstr>Onze taak destijds</vt:lpstr>
      <vt:lpstr>PowerPoint Presentation</vt:lpstr>
      <vt:lpstr>PowerPoint Presentation</vt:lpstr>
      <vt:lpstr>Toepassing elders?</vt:lpstr>
      <vt:lpstr>Verzilting en gewassen - indicatief</vt:lpstr>
      <vt:lpstr>Onderwateropslag bij fruitteler Walcheren</vt:lpstr>
      <vt:lpstr>Zoute kwel onder de duim in Kerkwerve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Verstand, Daan</cp:lastModifiedBy>
  <cp:revision>315</cp:revision>
  <dcterms:created xsi:type="dcterms:W3CDTF">2011-09-29T08:30:03Z</dcterms:created>
  <dcterms:modified xsi:type="dcterms:W3CDTF">2021-04-09T08:30:18Z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WHNLW.pptx</vt:lpwstr>
  </property>
</Properties>
</file>